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87" r:id="rId23"/>
    <p:sldId id="288" r:id="rId24"/>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81084"/>
  </p:normalViewPr>
  <p:slideViewPr>
    <p:cSldViewPr snapToGrid="0">
      <p:cViewPr varScale="1">
        <p:scale>
          <a:sx n="114" d="100"/>
          <a:sy n="114" d="100"/>
        </p:scale>
        <p:origin x="1000"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1C06B-597F-4449-9E38-F7A4A0DC6773}" type="datetimeFigureOut">
              <a:rPr lang="en-GB" smtClean="0"/>
              <a:t>21/05/2025</a:t>
            </a:fld>
            <a:endParaRPr lang="en-GB" dirty="0"/>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F21EA-7810-6A49-AC96-61E1C994095C}" type="slidenum">
              <a:rPr lang="en-GB" smtClean="0"/>
              <a:t>‹#›</a:t>
            </a:fld>
            <a:endParaRPr lang="en-GB" dirty="0"/>
          </a:p>
        </p:txBody>
      </p:sp>
    </p:spTree>
    <p:extLst>
      <p:ext uri="{BB962C8B-B14F-4D97-AF65-F5344CB8AC3E}">
        <p14:creationId xmlns:p14="http://schemas.microsoft.com/office/powerpoint/2010/main" val="2932150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Wyjaśnimy czym jest zero trust oraz jak może okazać się pomocne w pracy osób związanych z informatyką śledczą.</a:t>
            </a:r>
            <a:endParaRPr lang="en-GB" dirty="0"/>
          </a:p>
        </p:txBody>
      </p:sp>
      <p:sp>
        <p:nvSpPr>
          <p:cNvPr id="4" name="Symbol zastępczy numeru slajdu 3"/>
          <p:cNvSpPr>
            <a:spLocks noGrp="1"/>
          </p:cNvSpPr>
          <p:nvPr>
            <p:ph type="sldNum" sz="quarter" idx="5"/>
          </p:nvPr>
        </p:nvSpPr>
        <p:spPr/>
        <p:txBody>
          <a:bodyPr/>
          <a:lstStyle/>
          <a:p>
            <a:fld id="{C62F21EA-7810-6A49-AC96-61E1C994095C}" type="slidenum">
              <a:rPr lang="en-GB" smtClean="0"/>
              <a:t>2</a:t>
            </a:fld>
            <a:endParaRPr lang="en-GB" dirty="0"/>
          </a:p>
        </p:txBody>
      </p:sp>
    </p:spTree>
    <p:extLst>
      <p:ext uri="{BB962C8B-B14F-4D97-AF65-F5344CB8AC3E}">
        <p14:creationId xmlns:p14="http://schemas.microsoft.com/office/powerpoint/2010/main" val="3254041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FF023-EF21-38A6-9355-E799543A69E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6C2B0339-FA4F-42DD-8C15-D0DAA776F2AF}"/>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B69B5C8-BBF6-11FD-F034-46991B76C00C}"/>
              </a:ext>
            </a:extLst>
          </p:cNvPr>
          <p:cNvSpPr>
            <a:spLocks noGrp="1"/>
          </p:cNvSpPr>
          <p:nvPr>
            <p:ph type="body" idx="1"/>
          </p:nvPr>
        </p:nvSpPr>
        <p:spPr/>
        <p:txBody>
          <a:bodyPr/>
          <a:lstStyle/>
          <a:p>
            <a:pPr>
              <a:buNone/>
            </a:pPr>
            <a:r>
              <a:rPr lang="pl-PL" dirty="0"/>
              <a:t>W architekturze Zero Trust monitorowanie i analiza są absolutnie kluczowe, a ich znaczenie dla pracy zespołu SOC i informatyków śledczych nieustannie rośnie.</a:t>
            </a:r>
          </a:p>
          <a:p>
            <a:pPr>
              <a:buNone/>
            </a:pPr>
            <a:r>
              <a:rPr lang="pl-PL" b="1" dirty="0"/>
              <a:t>Ciągła obserwacja</a:t>
            </a:r>
            <a:br>
              <a:rPr lang="pl-PL" dirty="0"/>
            </a:br>
            <a:r>
              <a:rPr lang="pl-PL" dirty="0"/>
              <a:t>Zero Trust zakłada, że nie ma zaufanych użytkowników ani urządzeń, dlatego każdy dostęp, każda akcja i każdy przepływ danych są cały czas monitorowane.</a:t>
            </a:r>
            <a:br>
              <a:rPr lang="pl-PL" dirty="0"/>
            </a:br>
            <a:r>
              <a:rPr lang="pl-PL" dirty="0"/>
              <a:t>To oznacza, że SOC ma stały, pełny wgląd we wszystko, co dzieje się w organizacji – od logowania użytkowników, przez ruch sieciowy, aż po działania administratorów.</a:t>
            </a:r>
          </a:p>
          <a:p>
            <a:pPr>
              <a:buNone/>
            </a:pPr>
            <a:r>
              <a:rPr lang="pl-PL" b="1" dirty="0"/>
              <a:t>Wykrywanie nietypowych zachowań</a:t>
            </a:r>
            <a:br>
              <a:rPr lang="pl-PL" dirty="0"/>
            </a:br>
            <a:r>
              <a:rPr lang="pl-PL" dirty="0"/>
              <a:t>Dzięki temu podejściu bardzo szybko można wykryć wszelkie anomalie – czyli działania odbiegające od normalnych zachowań użytkowników i systemów. Przykład: jeśli ktoś zaloguje się z nietypowej lokalizacji albo nagle zacznie pobierać duże ilości danych, system natychmiast to wychwyci.</a:t>
            </a:r>
          </a:p>
          <a:p>
            <a:pPr>
              <a:buNone/>
            </a:pPr>
            <a:r>
              <a:rPr lang="pl-PL" b="1" dirty="0"/>
              <a:t>Automatyczne reakcje</a:t>
            </a:r>
            <a:br>
              <a:rPr lang="pl-PL" dirty="0"/>
            </a:br>
            <a:r>
              <a:rPr lang="pl-PL" dirty="0"/>
              <a:t>Zero Trust łączy monitoring z automatyzacją. Nowoczesne narzędzia (np. SOAR, EDR, SIEM) potrafią nie tylko generować alerty, ale też automatycznie reagować na wykryte incydenty – na przykład blokując konto, izolując komputer czy powiadamiając odpowiednie osoby.</a:t>
            </a:r>
            <a:br>
              <a:rPr lang="pl-PL" dirty="0"/>
            </a:br>
            <a:r>
              <a:rPr lang="pl-PL" dirty="0"/>
              <a:t>Dzięki temu zespoły SOC i informatycy śledczy mogą błyskawicznie przeciwdziałać zagrożeniom, a cała ścieżka działań jest dobrze udokumentowana do późniejszej analizy lub dochodzenia.</a:t>
            </a:r>
          </a:p>
          <a:p>
            <a:r>
              <a:rPr lang="pl-PL" dirty="0"/>
              <a:t>Podsumowując: Zero Trust znacznie ułatwia codzienną pracę zespołów bezpieczeństwa, skraca czas wykrycia i reakcji na incydenty oraz pozwala szybciej i skuteczniej prowadzić działania śledcze.</a:t>
            </a:r>
          </a:p>
          <a:p>
            <a:endParaRPr lang="en-GB" dirty="0"/>
          </a:p>
        </p:txBody>
      </p:sp>
      <p:sp>
        <p:nvSpPr>
          <p:cNvPr id="4" name="Symbol zastępczy numeru slajdu 3">
            <a:extLst>
              <a:ext uri="{FF2B5EF4-FFF2-40B4-BE49-F238E27FC236}">
                <a16:creationId xmlns:a16="http://schemas.microsoft.com/office/drawing/2014/main" id="{7479C846-9F6B-40F4-F20E-9AA0E6DB8451}"/>
              </a:ext>
            </a:extLst>
          </p:cNvPr>
          <p:cNvSpPr>
            <a:spLocks noGrp="1"/>
          </p:cNvSpPr>
          <p:nvPr>
            <p:ph type="sldNum" sz="quarter" idx="5"/>
          </p:nvPr>
        </p:nvSpPr>
        <p:spPr/>
        <p:txBody>
          <a:bodyPr/>
          <a:lstStyle/>
          <a:p>
            <a:fld id="{C62F21EA-7810-6A49-AC96-61E1C994095C}" type="slidenum">
              <a:rPr lang="en-GB" smtClean="0"/>
              <a:t>11</a:t>
            </a:fld>
            <a:endParaRPr lang="en-GB" dirty="0"/>
          </a:p>
        </p:txBody>
      </p:sp>
    </p:spTree>
    <p:extLst>
      <p:ext uri="{BB962C8B-B14F-4D97-AF65-F5344CB8AC3E}">
        <p14:creationId xmlns:p14="http://schemas.microsoft.com/office/powerpoint/2010/main" val="3171828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323F9-676E-FE11-F2F5-883FA64A60E0}"/>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6213E32-F930-ED54-0EE0-93201F0CE3E5}"/>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321A16F-D15F-D806-CF28-2DC7C1D3B457}"/>
              </a:ext>
            </a:extLst>
          </p:cNvPr>
          <p:cNvSpPr>
            <a:spLocks noGrp="1"/>
          </p:cNvSpPr>
          <p:nvPr>
            <p:ph type="body" idx="1"/>
          </p:nvPr>
        </p:nvSpPr>
        <p:spPr/>
        <p:txBody>
          <a:bodyPr/>
          <a:lstStyle/>
          <a:p>
            <a:pPr>
              <a:buNone/>
            </a:pPr>
            <a:r>
              <a:rPr lang="pl-PL" dirty="0"/>
              <a:t>Jednym z największych atutów architektury Zero Trust jest szerokie wykorzystanie automatyzacji w codziennej obronie organizacji.</a:t>
            </a:r>
          </a:p>
          <a:p>
            <a:pPr>
              <a:buNone/>
            </a:pPr>
            <a:r>
              <a:rPr lang="pl-PL" b="1" dirty="0"/>
              <a:t>SOAR (Security Orchestration, Automation &amp; Response)</a:t>
            </a:r>
            <a:br>
              <a:rPr lang="pl-PL" dirty="0"/>
            </a:br>
            <a:r>
              <a:rPr lang="pl-PL" dirty="0"/>
              <a:t>To specjalistyczne narzędzia, które pozwalają zautomatyzować reakcje na incydenty – od momentu wykrycia zagrożenia, aż po dokumentowanie i raportowanie całego procesu. SOAR integruje się z systemami monitoringu, EDR, SIEM i innymi narzędziami bezpieczeństwa.</a:t>
            </a:r>
          </a:p>
          <a:p>
            <a:pPr>
              <a:buNone/>
            </a:pPr>
            <a:r>
              <a:rPr lang="pl-PL" b="1" dirty="0"/>
              <a:t>Playbooki</a:t>
            </a:r>
            <a:br>
              <a:rPr lang="pl-PL" dirty="0"/>
            </a:br>
            <a:r>
              <a:rPr lang="pl-PL" dirty="0"/>
              <a:t>Automatyzacja opiera się na tzw. playbookach, czyli gotowych scenariuszach działań na różne typy incydentów. Przykład: jeśli system wykryje podejrzane logowanie lub próbę wycieku danych, playbook może automatycznie zablokować użytkownika, odizolować maszynę, zebrać logi do analizy i powiadomić zespół SOC – wszystko bez udziału człowieka lub z minimalną interwencją.</a:t>
            </a:r>
          </a:p>
          <a:p>
            <a:pPr>
              <a:buNone/>
            </a:pPr>
            <a:r>
              <a:rPr lang="pl-PL" b="1" dirty="0"/>
              <a:t>Szybka reakcja na incydenty</a:t>
            </a:r>
            <a:br>
              <a:rPr lang="pl-PL" dirty="0"/>
            </a:br>
            <a:r>
              <a:rPr lang="pl-PL" dirty="0"/>
              <a:t>Automatyzacja radykalnie skraca czas od wykrycia do reakcji na zagrożenie. Dzięki temu nawet zaawansowane ataki mają dużo mniejsze szanse na rozprzestrzenienie się i wyrządzenie szkód. Dodatkowo, każda akcja jest dokładnie rejestrowana, co ułatwia późniejsze dochodzenie.</a:t>
            </a:r>
          </a:p>
          <a:p>
            <a:r>
              <a:rPr lang="pl-PL" dirty="0"/>
              <a:t>Podsumowując: automatyzacja w Zero Trust pozwala działać szybciej, skuteczniej i bardziej konsekwentnie niż przy tradycyjnych, ręcznych procesach. To nie tylko oszczędność czasu zespołu SOC, ale przede wszystkim realne ograniczenie skutków ataków.</a:t>
            </a:r>
          </a:p>
          <a:p>
            <a:endParaRPr lang="en-GB" dirty="0"/>
          </a:p>
        </p:txBody>
      </p:sp>
      <p:sp>
        <p:nvSpPr>
          <p:cNvPr id="4" name="Symbol zastępczy numeru slajdu 3">
            <a:extLst>
              <a:ext uri="{FF2B5EF4-FFF2-40B4-BE49-F238E27FC236}">
                <a16:creationId xmlns:a16="http://schemas.microsoft.com/office/drawing/2014/main" id="{5B86D71A-6D7B-FC08-F0DF-BB91B18BAC96}"/>
              </a:ext>
            </a:extLst>
          </p:cNvPr>
          <p:cNvSpPr>
            <a:spLocks noGrp="1"/>
          </p:cNvSpPr>
          <p:nvPr>
            <p:ph type="sldNum" sz="quarter" idx="5"/>
          </p:nvPr>
        </p:nvSpPr>
        <p:spPr/>
        <p:txBody>
          <a:bodyPr/>
          <a:lstStyle/>
          <a:p>
            <a:fld id="{C62F21EA-7810-6A49-AC96-61E1C994095C}" type="slidenum">
              <a:rPr lang="en-GB" smtClean="0"/>
              <a:t>12</a:t>
            </a:fld>
            <a:endParaRPr lang="en-GB" dirty="0"/>
          </a:p>
        </p:txBody>
      </p:sp>
    </p:spTree>
    <p:extLst>
      <p:ext uri="{BB962C8B-B14F-4D97-AF65-F5344CB8AC3E}">
        <p14:creationId xmlns:p14="http://schemas.microsoft.com/office/powerpoint/2010/main" val="156190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D05E2-EB4F-F92E-1661-ED753191E92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2AC30B5-18AF-4C0E-76C9-CEFC7296820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5EE71C0-0FA2-BA0C-7212-91251BDACE24}"/>
              </a:ext>
            </a:extLst>
          </p:cNvPr>
          <p:cNvSpPr>
            <a:spLocks noGrp="1"/>
          </p:cNvSpPr>
          <p:nvPr>
            <p:ph type="body" idx="1"/>
          </p:nvPr>
        </p:nvSpPr>
        <p:spPr/>
        <p:txBody>
          <a:bodyPr/>
          <a:lstStyle/>
          <a:p>
            <a:pPr>
              <a:buNone/>
            </a:pPr>
            <a:r>
              <a:rPr lang="pl-PL" dirty="0"/>
              <a:t>Wdrożenie Zero Trust to nie jest jednorazowa operacja, ale przemyślany proces realizowany etapami. Każdy z nich wnosi istotną wartość do bezpieczeństwa organizacji.</a:t>
            </a:r>
            <a:br>
              <a:rPr lang="pl-PL" dirty="0"/>
            </a:br>
            <a:r>
              <a:rPr lang="pl-PL" dirty="0"/>
              <a:t>Pokażę to na konkretnych przykładach:</a:t>
            </a:r>
          </a:p>
          <a:p>
            <a:pPr>
              <a:buNone/>
            </a:pPr>
            <a:r>
              <a:rPr lang="pl-PL" b="1" dirty="0"/>
              <a:t>Audyt i klasyfikacja zasobów</a:t>
            </a:r>
            <a:br>
              <a:rPr lang="pl-PL" dirty="0"/>
            </a:br>
            <a:r>
              <a:rPr lang="pl-PL" dirty="0"/>
              <a:t>Zaczynamy od inwentaryzacji – musimy wiedzieć, jakie mamy zasoby, gdzie są najważniejsze dane i kto ma do nich dostęp. Przykład: audyt kont użytkowników w firmie, identyfikacja serwerów z danymi wrażliwymi czy aplikacji o znaczeniu krytycznym.</a:t>
            </a:r>
          </a:p>
          <a:p>
            <a:pPr>
              <a:buNone/>
            </a:pPr>
            <a:r>
              <a:rPr lang="pl-PL" b="1" dirty="0"/>
              <a:t>Wprowadzenie MFA</a:t>
            </a:r>
            <a:br>
              <a:rPr lang="pl-PL" dirty="0"/>
            </a:br>
            <a:r>
              <a:rPr lang="pl-PL" dirty="0"/>
              <a:t>Następnie wdrażamy uwierzytelnianie wieloskładnikowe (MFA) – nie tylko dla administratorów, ale dla wszystkich użytkowników, nawet tych zdalnych. Dzięki temu, nawet jeśli ktoś wykradnie nasze hasło, nie zaloguje się bez drugiego składnika. Przykład: wymóg potwierdzenia logowania w aplikacji mobilnej lub kodu SMS dla każdego pracownika.</a:t>
            </a:r>
          </a:p>
          <a:p>
            <a:pPr>
              <a:buNone/>
            </a:pPr>
            <a:r>
              <a:rPr lang="pl-PL" b="1" dirty="0"/>
              <a:t>Mikrosegmentacja</a:t>
            </a:r>
            <a:br>
              <a:rPr lang="pl-PL" dirty="0"/>
            </a:br>
            <a:r>
              <a:rPr lang="pl-PL" dirty="0"/>
              <a:t>Kolejny krok to podział sieci na strefy – mikrosegmentacja. Tworzymy wydzielone segmenty, np. osobną sieć dla finansów, IT czy produkcji. Dzięki temu nawet jeśli dojdzie do incydentu, atakujący nie przeniesie się łatwo do innych części firmy.</a:t>
            </a:r>
          </a:p>
          <a:p>
            <a:pPr>
              <a:buNone/>
            </a:pPr>
            <a:r>
              <a:rPr lang="pl-PL" b="1" dirty="0"/>
              <a:t>Monitoring</a:t>
            </a:r>
            <a:br>
              <a:rPr lang="pl-PL" dirty="0"/>
            </a:br>
            <a:r>
              <a:rPr lang="pl-PL" dirty="0"/>
              <a:t>Uruchamiamy centralne systemy monitorowania – zbieramy logi z komputerów, serwerów, urządzeń sieciowych. Korzystamy z narzędzi SIEM i EDR, które pozwalają szybko wykryć nietypowe zachowania i podejrzane działania.</a:t>
            </a:r>
          </a:p>
          <a:p>
            <a:pPr>
              <a:buNone/>
            </a:pPr>
            <a:r>
              <a:rPr lang="pl-PL" b="1" dirty="0"/>
              <a:t>Automatyzacja reakcji</a:t>
            </a:r>
            <a:br>
              <a:rPr lang="pl-PL" dirty="0"/>
            </a:br>
            <a:r>
              <a:rPr lang="pl-PL" dirty="0"/>
              <a:t>Na koniec łączymy monitoring z automatyzacją, czyli systemem SOAR. Przykład: kiedy zostanie wykryte podejrzane logowanie z innego kraju, system automatycznie blokuje dostęp, powiadamia SOC i uruchamia procedurę śledczą – wszystko w kilka sekund, bez czekania na ręczną reakcję.</a:t>
            </a:r>
          </a:p>
          <a:p>
            <a:r>
              <a:rPr lang="pl-PL" dirty="0"/>
              <a:t>Warto pamiętać, że wdrożenie Zero Trust to ciągła praca – regularne przeglądy, testy i doskonalenie polityk są kluczowe dla utrzymania wysokiego poziomu bezpieczeństwa.</a:t>
            </a:r>
          </a:p>
          <a:p>
            <a:endParaRPr lang="en-GB" dirty="0"/>
          </a:p>
        </p:txBody>
      </p:sp>
      <p:sp>
        <p:nvSpPr>
          <p:cNvPr id="4" name="Symbol zastępczy numeru slajdu 3">
            <a:extLst>
              <a:ext uri="{FF2B5EF4-FFF2-40B4-BE49-F238E27FC236}">
                <a16:creationId xmlns:a16="http://schemas.microsoft.com/office/drawing/2014/main" id="{ACA6DC8B-618D-AEF9-3BC6-EBC9E3D79636}"/>
              </a:ext>
            </a:extLst>
          </p:cNvPr>
          <p:cNvSpPr>
            <a:spLocks noGrp="1"/>
          </p:cNvSpPr>
          <p:nvPr>
            <p:ph type="sldNum" sz="quarter" idx="5"/>
          </p:nvPr>
        </p:nvSpPr>
        <p:spPr/>
        <p:txBody>
          <a:bodyPr/>
          <a:lstStyle/>
          <a:p>
            <a:fld id="{C62F21EA-7810-6A49-AC96-61E1C994095C}" type="slidenum">
              <a:rPr lang="en-GB" smtClean="0"/>
              <a:t>13</a:t>
            </a:fld>
            <a:endParaRPr lang="en-GB" dirty="0"/>
          </a:p>
        </p:txBody>
      </p:sp>
    </p:spTree>
    <p:extLst>
      <p:ext uri="{BB962C8B-B14F-4D97-AF65-F5344CB8AC3E}">
        <p14:creationId xmlns:p14="http://schemas.microsoft.com/office/powerpoint/2010/main" val="1396322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8AF58-AEEC-417D-A91D-BBF328442EE8}"/>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988BF8B-2EDE-ADE1-F076-B9B170D53D83}"/>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A7CAB696-FAD1-B15A-C3B9-01DA0191532A}"/>
              </a:ext>
            </a:extLst>
          </p:cNvPr>
          <p:cNvSpPr>
            <a:spLocks noGrp="1"/>
          </p:cNvSpPr>
          <p:nvPr>
            <p:ph type="body" idx="1"/>
          </p:nvPr>
        </p:nvSpPr>
        <p:spPr/>
        <p:txBody>
          <a:bodyPr/>
          <a:lstStyle/>
          <a:p>
            <a:pPr>
              <a:buNone/>
            </a:pPr>
            <a:r>
              <a:rPr lang="pl-PL" dirty="0"/>
              <a:t>Wdrożenie Zero Trust to nie tylko zmiana technologii, ale też sposobu myślenia całej organizacji, a po drodze zespoły IT napotykają konkretne wyzwania:</a:t>
            </a:r>
          </a:p>
          <a:p>
            <a:pPr>
              <a:buNone/>
            </a:pPr>
            <a:r>
              <a:rPr lang="pl-PL" b="1" dirty="0"/>
              <a:t>Opór pracowników</a:t>
            </a:r>
            <a:br>
              <a:rPr lang="pl-PL" dirty="0"/>
            </a:br>
            <a:r>
              <a:rPr lang="pl-PL" dirty="0"/>
              <a:t>Zmiana przyzwyczajeń zawsze wywołuje opór. Pracownicy często nie rozumieją, dlaczego nagle muszą używać MFA, logować się w inny sposób, czy zgłaszać każde podniesienie uprawnień. Pojawiają się głosy, że „to niewygodne” albo „nie ufają nam”, co bywa trudne zwłaszcza na początku wdrożenia. Konieczna jest edukacja i pokazanie, że chodzi o bezpieczeństwo wszystkich, nie brak zaufania do pracowników.</a:t>
            </a:r>
          </a:p>
          <a:p>
            <a:pPr>
              <a:buNone/>
            </a:pPr>
            <a:r>
              <a:rPr lang="pl-PL" b="1" dirty="0"/>
              <a:t>Integracja narzędzi</a:t>
            </a:r>
            <a:br>
              <a:rPr lang="pl-PL" dirty="0"/>
            </a:br>
            <a:r>
              <a:rPr lang="pl-PL" dirty="0"/>
              <a:t>Kolejny problem to integracja nowych rozwiązań Zero Trust z już istniejącymi systemami – nie zawsze wszystko do siebie pasuje od razu. Bywa, że narzędzia pochodzą od różnych producentów, wymagają dodatkowych łączników lub ręcznego mapowania uprawnień i procesów. To oznacza dodatkową pracę dla zespołów IT oraz ryzyko pojawienia się „dziur” w zabezpieczeniach w okresie przejściowym.</a:t>
            </a:r>
          </a:p>
          <a:p>
            <a:pPr>
              <a:buNone/>
            </a:pPr>
            <a:r>
              <a:rPr lang="pl-PL" b="1" dirty="0"/>
              <a:t>Skalowanie w dużych organizacjach</a:t>
            </a:r>
            <a:br>
              <a:rPr lang="pl-PL" dirty="0"/>
            </a:br>
            <a:r>
              <a:rPr lang="pl-PL" dirty="0"/>
              <a:t>W dużych firmach czy instytucjach wdrożenie Zero Trust to ogromne wyzwanie organizacyjne. Trzeba dostosować polityki bezpieczeństwa do tysięcy użytkowników, dziesiątek działów, wielu lokalizacji i setek aplikacji. Skalowanie wymaga przemyślanych procesów, automatyzacji i cierpliwości, bo nie wszystko da się zrobić od razu – kluczem jest etapowe wdrażanie i ciągła optymalizacja.</a:t>
            </a:r>
          </a:p>
          <a:p>
            <a:r>
              <a:rPr lang="pl-PL" dirty="0"/>
              <a:t>Podsumowując, Zero Trust to droga, która wymaga nie tylko narzędzi, ale też zmian kulturowych, edukacji oraz konsekwencji w egzekwowaniu nowych zasad.</a:t>
            </a:r>
          </a:p>
          <a:p>
            <a:endParaRPr lang="en-GB" dirty="0"/>
          </a:p>
        </p:txBody>
      </p:sp>
      <p:sp>
        <p:nvSpPr>
          <p:cNvPr id="4" name="Symbol zastępczy numeru slajdu 3">
            <a:extLst>
              <a:ext uri="{FF2B5EF4-FFF2-40B4-BE49-F238E27FC236}">
                <a16:creationId xmlns:a16="http://schemas.microsoft.com/office/drawing/2014/main" id="{9DCAB559-BA95-14F9-4A2E-2D0D0F031FB5}"/>
              </a:ext>
            </a:extLst>
          </p:cNvPr>
          <p:cNvSpPr>
            <a:spLocks noGrp="1"/>
          </p:cNvSpPr>
          <p:nvPr>
            <p:ph type="sldNum" sz="quarter" idx="5"/>
          </p:nvPr>
        </p:nvSpPr>
        <p:spPr/>
        <p:txBody>
          <a:bodyPr/>
          <a:lstStyle/>
          <a:p>
            <a:fld id="{C62F21EA-7810-6A49-AC96-61E1C994095C}" type="slidenum">
              <a:rPr lang="en-GB" smtClean="0"/>
              <a:t>14</a:t>
            </a:fld>
            <a:endParaRPr lang="en-GB" dirty="0"/>
          </a:p>
        </p:txBody>
      </p:sp>
    </p:spTree>
    <p:extLst>
      <p:ext uri="{BB962C8B-B14F-4D97-AF65-F5344CB8AC3E}">
        <p14:creationId xmlns:p14="http://schemas.microsoft.com/office/powerpoint/2010/main" val="90979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AEAAA-F8FB-6EC5-FEE8-AE0D6D74D536}"/>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7A3B867A-3764-EF5E-91A1-1719CD2FAF77}"/>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F1405C14-EDFF-F121-F829-3FFF2B3FBC6E}"/>
              </a:ext>
            </a:extLst>
          </p:cNvPr>
          <p:cNvSpPr>
            <a:spLocks noGrp="1"/>
          </p:cNvSpPr>
          <p:nvPr>
            <p:ph type="body" idx="1"/>
          </p:nvPr>
        </p:nvSpPr>
        <p:spPr/>
        <p:txBody>
          <a:bodyPr/>
          <a:lstStyle/>
          <a:p>
            <a:pPr>
              <a:buNone/>
            </a:pPr>
            <a:r>
              <a:rPr lang="pl-PL" dirty="0"/>
              <a:t>Architektura Zero Trust nie opiera się wyłącznie na jednej technologii – skuteczne wdrożenie wymaga integracji kilku klas narzędzi, z których każde spełnia inną, ważną funkcję:</a:t>
            </a:r>
          </a:p>
          <a:p>
            <a:pPr>
              <a:buNone/>
            </a:pPr>
            <a:r>
              <a:rPr lang="pl-PL" b="1" dirty="0"/>
              <a:t>SIEM</a:t>
            </a:r>
            <a:r>
              <a:rPr lang="pl-PL" dirty="0"/>
              <a:t> – przykłady to Splunk, IBM QRadar czy open-source’owy Wazuh. SIEM zbiera logi i zdarzenia z całej infrastruktury, analizuje je w czasie rzeczywistym, koreluje i pozwala szybko wykrywać nietypowe lub podejrzane działania. To właśnie SIEM daje zespołom SOC centralny punkt widzenia na bezpieczeństwo organizacji.</a:t>
            </a:r>
          </a:p>
          <a:p>
            <a:pPr>
              <a:buNone/>
            </a:pPr>
            <a:r>
              <a:rPr lang="pl-PL" b="1" dirty="0"/>
              <a:t>SOAR</a:t>
            </a:r>
            <a:r>
              <a:rPr lang="pl-PL" dirty="0"/>
              <a:t> – np. Cortex XSOAR, IBM Resilient, czy open-source’owy Shuffle. SOAR automatyzuje i koordynuje reakcje na incydenty. Pozwala tworzyć playbooki, czyli zautomatyzowane scenariusze postępowania w razie wykrycia zagrożenia – od powiadamiania zespołu, przez izolację urządzenia, aż po przygotowanie raportu śledczego.</a:t>
            </a:r>
          </a:p>
          <a:p>
            <a:pPr>
              <a:buNone/>
            </a:pPr>
            <a:r>
              <a:rPr lang="pl-PL" b="1" dirty="0"/>
              <a:t>EDR/XDR</a:t>
            </a:r>
            <a:r>
              <a:rPr lang="pl-PL" dirty="0"/>
              <a:t> – czyli Endpoint Detection &amp; Response lub Extended Detection &amp; Response, np. CrowdStrike, SentinelOne, Microsoft Defender for Endpoint czy open-source’owy Velociraptor. Te narzędzia monitorują punkty końcowe – komputery, serwery, laptopy – wykrywają i blokują złośliwe oprogramowanie, a także pozwalają na szybkie izolowanie zainfekowanych stacji i analizę forensics.</a:t>
            </a:r>
          </a:p>
          <a:p>
            <a:pPr>
              <a:buNone/>
            </a:pPr>
            <a:r>
              <a:rPr lang="pl-PL" b="1" dirty="0"/>
              <a:t>Identity Management</a:t>
            </a:r>
            <a:r>
              <a:rPr lang="pl-PL" dirty="0"/>
              <a:t> – systemy zarządzania tożsamością i dostępem, takie jak Okta, Microsoft Azure AD, czy OneLogin. To one odpowiadają za weryfikację użytkowników, przyznawanie uprawnień zgodnie z zasadą najmniejszych uprawnień oraz egzekwowanie MFA.</a:t>
            </a:r>
          </a:p>
          <a:p>
            <a:r>
              <a:rPr lang="pl-PL" dirty="0"/>
              <a:t>Dzięki połączeniu tych narzędzi możemy realizować wszystkie założenia Zero Trust – od kontroli tożsamości, przez ciągły monitoring i analizę, aż po błyskawiczną i zautomatyzowaną reakcję na incydenty.</a:t>
            </a:r>
          </a:p>
          <a:p>
            <a:endParaRPr lang="en-GB" dirty="0"/>
          </a:p>
        </p:txBody>
      </p:sp>
      <p:sp>
        <p:nvSpPr>
          <p:cNvPr id="4" name="Symbol zastępczy numeru slajdu 3">
            <a:extLst>
              <a:ext uri="{FF2B5EF4-FFF2-40B4-BE49-F238E27FC236}">
                <a16:creationId xmlns:a16="http://schemas.microsoft.com/office/drawing/2014/main" id="{381E6B46-842B-B358-3B08-3A3766ABB8F8}"/>
              </a:ext>
            </a:extLst>
          </p:cNvPr>
          <p:cNvSpPr>
            <a:spLocks noGrp="1"/>
          </p:cNvSpPr>
          <p:nvPr>
            <p:ph type="sldNum" sz="quarter" idx="5"/>
          </p:nvPr>
        </p:nvSpPr>
        <p:spPr/>
        <p:txBody>
          <a:bodyPr/>
          <a:lstStyle/>
          <a:p>
            <a:fld id="{C62F21EA-7810-6A49-AC96-61E1C994095C}" type="slidenum">
              <a:rPr lang="en-GB" smtClean="0"/>
              <a:t>15</a:t>
            </a:fld>
            <a:endParaRPr lang="en-GB" dirty="0"/>
          </a:p>
        </p:txBody>
      </p:sp>
    </p:spTree>
    <p:extLst>
      <p:ext uri="{BB962C8B-B14F-4D97-AF65-F5344CB8AC3E}">
        <p14:creationId xmlns:p14="http://schemas.microsoft.com/office/powerpoint/2010/main" val="358314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0172-8B11-FFD6-F9B1-9696C605186E}"/>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192A7E4-05AE-A23B-1DB6-AD2097FFFE5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6ACEDD1B-358F-55D7-FB38-21EF33326BE4}"/>
              </a:ext>
            </a:extLst>
          </p:cNvPr>
          <p:cNvSpPr>
            <a:spLocks noGrp="1"/>
          </p:cNvSpPr>
          <p:nvPr>
            <p:ph type="body" idx="1"/>
          </p:nvPr>
        </p:nvSpPr>
        <p:spPr/>
        <p:txBody>
          <a:bodyPr/>
          <a:lstStyle/>
          <a:p>
            <a:pPr>
              <a:buNone/>
            </a:pPr>
            <a:r>
              <a:rPr lang="pl-PL" dirty="0"/>
              <a:t>Wdrożenie Zero Trust wyraźnie zmienia sposób działania zespołów SOC i codzienną pracę analityków bezpieczeństwa.</a:t>
            </a:r>
          </a:p>
          <a:p>
            <a:pPr>
              <a:buNone/>
            </a:pPr>
            <a:r>
              <a:rPr lang="pl-PL" b="1" dirty="0"/>
              <a:t>Więcej automatyzacji</a:t>
            </a:r>
            <a:br>
              <a:rPr lang="pl-PL" dirty="0"/>
            </a:br>
            <a:r>
              <a:rPr lang="pl-PL" dirty="0"/>
              <a:t>Dzięki integracji systemów SIEM, SOAR czy EDR, SOC coraz więcej powtarzalnych zadań realizuje automatycznie. Automatyczne playbooki mogą izolować stacje, blokować konta czy uruchamiać zbieranie dowodów bez udziału człowieka, co pozwala analitykom skupić się na naprawdę wymagających incydentach.</a:t>
            </a:r>
          </a:p>
          <a:p>
            <a:pPr>
              <a:buNone/>
            </a:pPr>
            <a:r>
              <a:rPr lang="pl-PL" b="1" dirty="0"/>
              <a:t>Skupienie na analizie anomalii</a:t>
            </a:r>
            <a:br>
              <a:rPr lang="pl-PL" dirty="0"/>
            </a:br>
            <a:r>
              <a:rPr lang="pl-PL" dirty="0"/>
              <a:t>Zero Trust zapewnia ciągły, szczegółowy monitoring wszystkich działań i dostępów. Zamiast ręcznie przeglądać logi czy szukać „igły w stogu siana”, analitycy mogą skoncentrować się na analizie wykrytych anomalii, które faktycznie odbiegają od normy i mają potencjał wskazywać na realny atak lub zagrożenie.</a:t>
            </a:r>
          </a:p>
          <a:p>
            <a:pPr>
              <a:buNone/>
            </a:pPr>
            <a:r>
              <a:rPr lang="pl-PL" b="1" dirty="0"/>
              <a:t>Mniej fałszywych alarmów</a:t>
            </a:r>
            <a:br>
              <a:rPr lang="pl-PL" dirty="0"/>
            </a:br>
            <a:r>
              <a:rPr lang="pl-PL" dirty="0"/>
              <a:t>Dzięki precyzyjniejszym politykom dostępu, lepszemu kontekstowi i automatyzacji – liczba fałszywych pozytywów wyraźnie spada. To oznacza, że SOC nie jest zasypywany setkami nieistotnych powiadomień, tylko dostaje sygnały o naprawdę podejrzanych lub groźnych zdarzeniach.</a:t>
            </a:r>
          </a:p>
          <a:p>
            <a:r>
              <a:rPr lang="pl-PL" dirty="0"/>
              <a:t>Podsumowując: Zero Trust nie tylko podnosi poziom bezpieczeństwa organizacji, ale przede wszystkim sprawia, że praca analityka SOC staje się bardziej efektywna, satysfakcjonująca i daje realny wpływ na obronę firmy przed cyberprzestępcami.</a:t>
            </a:r>
          </a:p>
          <a:p>
            <a:endParaRPr lang="en-GB" dirty="0"/>
          </a:p>
        </p:txBody>
      </p:sp>
      <p:sp>
        <p:nvSpPr>
          <p:cNvPr id="4" name="Symbol zastępczy numeru slajdu 3">
            <a:extLst>
              <a:ext uri="{FF2B5EF4-FFF2-40B4-BE49-F238E27FC236}">
                <a16:creationId xmlns:a16="http://schemas.microsoft.com/office/drawing/2014/main" id="{49B9D632-36C8-83E7-D50C-657C3DB91154}"/>
              </a:ext>
            </a:extLst>
          </p:cNvPr>
          <p:cNvSpPr>
            <a:spLocks noGrp="1"/>
          </p:cNvSpPr>
          <p:nvPr>
            <p:ph type="sldNum" sz="quarter" idx="5"/>
          </p:nvPr>
        </p:nvSpPr>
        <p:spPr/>
        <p:txBody>
          <a:bodyPr/>
          <a:lstStyle/>
          <a:p>
            <a:fld id="{C62F21EA-7810-6A49-AC96-61E1C994095C}" type="slidenum">
              <a:rPr lang="en-GB" smtClean="0"/>
              <a:t>16</a:t>
            </a:fld>
            <a:endParaRPr lang="en-GB" dirty="0"/>
          </a:p>
        </p:txBody>
      </p:sp>
    </p:spTree>
    <p:extLst>
      <p:ext uri="{BB962C8B-B14F-4D97-AF65-F5344CB8AC3E}">
        <p14:creationId xmlns:p14="http://schemas.microsoft.com/office/powerpoint/2010/main" val="2620711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790EC-AC69-1341-2749-22CBF8C84E4F}"/>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909917F-FD69-D166-24B1-432150647C1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7AB2C0F2-0CCE-DC62-A38D-3FADD8024F79}"/>
              </a:ext>
            </a:extLst>
          </p:cNvPr>
          <p:cNvSpPr>
            <a:spLocks noGrp="1"/>
          </p:cNvSpPr>
          <p:nvPr>
            <p:ph type="body" idx="1"/>
          </p:nvPr>
        </p:nvSpPr>
        <p:spPr/>
        <p:txBody>
          <a:bodyPr/>
          <a:lstStyle/>
          <a:p>
            <a:pPr>
              <a:buNone/>
            </a:pPr>
            <a:r>
              <a:rPr lang="pl-PL" dirty="0"/>
              <a:t>Architektura Zero Trust to ogromne wsparcie dla informatyków śledczych prowadzących dochodzenia po incydentach cyberbezpieczeństwa.</a:t>
            </a:r>
          </a:p>
          <a:p>
            <a:pPr>
              <a:buNone/>
            </a:pPr>
            <a:r>
              <a:rPr lang="pl-PL" b="1" dirty="0"/>
              <a:t>Lepsza widoczność ruchu</a:t>
            </a:r>
            <a:br>
              <a:rPr lang="pl-PL" dirty="0"/>
            </a:br>
            <a:r>
              <a:rPr lang="pl-PL" dirty="0"/>
              <a:t>Zero Trust wymusza ciągły monitoring każdego połączenia i akcji w sieci. To sprawia, że widzimy nie tylko co dzieje się na brzegu, ale też wewnątrz organizacji — łatwiej wychwycić podejrzane zachowania, nietypowe transfery danych czy nieautoryzowane próby dostępu. Każda stacja, serwer i użytkownik są stale obserwowani.</a:t>
            </a:r>
          </a:p>
          <a:p>
            <a:pPr>
              <a:buNone/>
            </a:pPr>
            <a:r>
              <a:rPr lang="pl-PL" b="1" dirty="0"/>
              <a:t>Dokładne logi</a:t>
            </a:r>
            <a:br>
              <a:rPr lang="pl-PL" dirty="0"/>
            </a:br>
            <a:r>
              <a:rPr lang="pl-PL" dirty="0"/>
              <a:t>Każda operacja, próba dostępu, logowanie czy transfer plików są rejestrowane w szczegółowych logach. Zero Trust wymusza gromadzenie i zabezpieczanie tych danych, dzięki czemu informatyk śledczy ma kompletny, wiarygodny materiał dowodowy. Nie ma „martwych stref”, a analiza śladów jest szybka i pewna.</a:t>
            </a:r>
          </a:p>
          <a:p>
            <a:pPr>
              <a:buNone/>
            </a:pPr>
            <a:r>
              <a:rPr lang="pl-PL" b="1" dirty="0"/>
              <a:t>Szybsze ustalanie wektora ataku</a:t>
            </a:r>
            <a:br>
              <a:rPr lang="pl-PL" dirty="0"/>
            </a:br>
            <a:r>
              <a:rPr lang="pl-PL" dirty="0"/>
              <a:t>Dzięki mikrosegmentacji i zasadzie najmniejszych uprawnień, ruch atakującego jest mocno ograniczony — łatwiej więc prześledzić każdy jego krok, od wejścia do sieci po kolejne próby eskalacji. Informatyk śledczy może błyskawicznie odtworzyć cały łańcuch zdarzeń, ustalić gdzie zaczęła się infekcja, jak się rozprzestrzeniała i gdzie skończyła, co znacznie przyspiesza dochodzenie i minimalizuje skutki incydentu.</a:t>
            </a:r>
          </a:p>
          <a:p>
            <a:r>
              <a:rPr lang="pl-PL" dirty="0"/>
              <a:t>Podsumowując: Zero Trust to nie tylko prewencja, ale też realna pomoc w szybkim i skutecznym prowadzeniu analiz śledczych i przekazywaniu dowodów organom ścigania.</a:t>
            </a:r>
          </a:p>
        </p:txBody>
      </p:sp>
      <p:sp>
        <p:nvSpPr>
          <p:cNvPr id="4" name="Symbol zastępczy numeru slajdu 3">
            <a:extLst>
              <a:ext uri="{FF2B5EF4-FFF2-40B4-BE49-F238E27FC236}">
                <a16:creationId xmlns:a16="http://schemas.microsoft.com/office/drawing/2014/main" id="{D2C74EE8-BFFB-A603-9974-359C5E714014}"/>
              </a:ext>
            </a:extLst>
          </p:cNvPr>
          <p:cNvSpPr>
            <a:spLocks noGrp="1"/>
          </p:cNvSpPr>
          <p:nvPr>
            <p:ph type="sldNum" sz="quarter" idx="5"/>
          </p:nvPr>
        </p:nvSpPr>
        <p:spPr/>
        <p:txBody>
          <a:bodyPr/>
          <a:lstStyle/>
          <a:p>
            <a:fld id="{C62F21EA-7810-6A49-AC96-61E1C994095C}" type="slidenum">
              <a:rPr lang="en-GB" smtClean="0"/>
              <a:t>17</a:t>
            </a:fld>
            <a:endParaRPr lang="en-GB" dirty="0"/>
          </a:p>
        </p:txBody>
      </p:sp>
    </p:spTree>
    <p:extLst>
      <p:ext uri="{BB962C8B-B14F-4D97-AF65-F5344CB8AC3E}">
        <p14:creationId xmlns:p14="http://schemas.microsoft.com/office/powerpoint/2010/main" val="22262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E7A49-85C7-8052-6191-711B55B4F3D5}"/>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624EDB4-C458-06F9-EAA5-C36F05819E04}"/>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C853144-B6C5-3C81-6C59-6840F22FA11C}"/>
              </a:ext>
            </a:extLst>
          </p:cNvPr>
          <p:cNvSpPr>
            <a:spLocks noGrp="1"/>
          </p:cNvSpPr>
          <p:nvPr>
            <p:ph type="body" idx="1"/>
          </p:nvPr>
        </p:nvSpPr>
        <p:spPr/>
        <p:txBody>
          <a:bodyPr/>
          <a:lstStyle/>
          <a:p>
            <a:pPr>
              <a:buNone/>
            </a:pPr>
            <a:r>
              <a:rPr lang="pl-PL" dirty="0"/>
              <a:t>Jedną z największych korzyści z wdrożenia architektury Zero Trust jest zdecydowanie szybsza i skuteczniejsza reakcja na incydenty bezpieczeństwa.</a:t>
            </a:r>
          </a:p>
          <a:p>
            <a:pPr>
              <a:buNone/>
            </a:pPr>
            <a:r>
              <a:rPr lang="pl-PL" b="1" dirty="0"/>
              <a:t>Szybsza izolacja</a:t>
            </a:r>
            <a:br>
              <a:rPr lang="pl-PL" dirty="0"/>
            </a:br>
            <a:r>
              <a:rPr lang="pl-PL" dirty="0"/>
              <a:t>Dzięki stałemu monitoringowi i automatyzacji, w momencie wykrycia nietypowego lub niebezpiecznego działania, system Zero Trust potrafi natychmiast odizolować zagrożony komputer, zablokować użytkownika lub ograniczyć dostęp do kluczowych zasobów – nawet bez udziału człowieka. To skraca czas od wykrycia do podjęcia działań z godzin czy dni do minut, a często nawet sekund.</a:t>
            </a:r>
          </a:p>
          <a:p>
            <a:pPr>
              <a:buNone/>
            </a:pPr>
            <a:r>
              <a:rPr lang="pl-PL" b="1" dirty="0"/>
              <a:t>Ograniczanie szkód</a:t>
            </a:r>
            <a:br>
              <a:rPr lang="pl-PL" dirty="0"/>
            </a:br>
            <a:r>
              <a:rPr lang="pl-PL" dirty="0"/>
              <a:t>Dzięki mikrosegmentacji i zasadzie najmniejszych uprawnień, skutki potencjalnego ataku są ograniczone tylko do tego fragmentu sieci, do którego miał dostęp atakujący. Nie ma możliwości swobodnego rozprzestrzeniania się ataku na kolejne systemy – to oznacza mniej zainfekowanych maszyn, mniejsze straty i szybsze przywrócenie ciągłości działania.</a:t>
            </a:r>
          </a:p>
          <a:p>
            <a:pPr>
              <a:buNone/>
            </a:pPr>
            <a:r>
              <a:rPr lang="pl-PL" b="1" dirty="0"/>
              <a:t>Lepsze narzędzia analityczne</a:t>
            </a:r>
            <a:br>
              <a:rPr lang="pl-PL" dirty="0"/>
            </a:br>
            <a:r>
              <a:rPr lang="pl-PL" dirty="0"/>
              <a:t>Nowoczesne narzędzia SIEM, SOAR i EDR w architekturze Zero Trust dają zespołom bezpieczeństwa komplet informacji o incydencie w czasie rzeczywistym. Analitycy mogą szybko ustalić, co się wydarzyło, jakie były skutki ataku i podjąć działania naprawcze – a wszystko to jest dokładnie udokumentowane do dalszej analizy lub śledztwa.</a:t>
            </a:r>
          </a:p>
          <a:p>
            <a:r>
              <a:rPr lang="pl-PL" dirty="0"/>
              <a:t>Podsumowując: Zero Trust pozwala reagować na incydenty błyskawicznie i skutecznie minimalizować ich konsekwencje, co w praktyce często decyduje o tym, czy incydent zakończy się drobną niedogodnością czy poważnym kryzysem w organizacji.</a:t>
            </a:r>
          </a:p>
        </p:txBody>
      </p:sp>
      <p:sp>
        <p:nvSpPr>
          <p:cNvPr id="4" name="Symbol zastępczy numeru slajdu 3">
            <a:extLst>
              <a:ext uri="{FF2B5EF4-FFF2-40B4-BE49-F238E27FC236}">
                <a16:creationId xmlns:a16="http://schemas.microsoft.com/office/drawing/2014/main" id="{CDA973D5-4C2F-EAB7-A334-87DB5B2C0A16}"/>
              </a:ext>
            </a:extLst>
          </p:cNvPr>
          <p:cNvSpPr>
            <a:spLocks noGrp="1"/>
          </p:cNvSpPr>
          <p:nvPr>
            <p:ph type="sldNum" sz="quarter" idx="5"/>
          </p:nvPr>
        </p:nvSpPr>
        <p:spPr/>
        <p:txBody>
          <a:bodyPr/>
          <a:lstStyle/>
          <a:p>
            <a:fld id="{C62F21EA-7810-6A49-AC96-61E1C994095C}" type="slidenum">
              <a:rPr lang="en-GB" smtClean="0"/>
              <a:t>18</a:t>
            </a:fld>
            <a:endParaRPr lang="en-GB" dirty="0"/>
          </a:p>
        </p:txBody>
      </p:sp>
    </p:spTree>
    <p:extLst>
      <p:ext uri="{BB962C8B-B14F-4D97-AF65-F5344CB8AC3E}">
        <p14:creationId xmlns:p14="http://schemas.microsoft.com/office/powerpoint/2010/main" val="1759857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474AF-823A-B6FF-6BC2-CF8A2011D1AD}"/>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ED64D1AB-1F14-4CEF-EF1A-E9CFA67B83F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66407B2-B241-C9EC-7FF3-7D6FEAF71F61}"/>
              </a:ext>
            </a:extLst>
          </p:cNvPr>
          <p:cNvSpPr>
            <a:spLocks noGrp="1"/>
          </p:cNvSpPr>
          <p:nvPr>
            <p:ph type="body" idx="1"/>
          </p:nvPr>
        </p:nvSpPr>
        <p:spPr/>
        <p:txBody>
          <a:bodyPr/>
          <a:lstStyle/>
          <a:p>
            <a:pPr>
              <a:buNone/>
            </a:pPr>
            <a:r>
              <a:rPr lang="pl-PL" dirty="0"/>
              <a:t>Współczesne cyberzagrożenia często wymagają nie tylko działań wewnętrznych, ale także współpracy z policją i innymi służbami ścigania. Architektura Zero Trust bardzo tę współpracę ułatwia.</a:t>
            </a:r>
          </a:p>
          <a:p>
            <a:pPr>
              <a:buNone/>
            </a:pPr>
            <a:r>
              <a:rPr lang="pl-PL" b="1" dirty="0"/>
              <a:t>Szybsze przekazywanie informacji</a:t>
            </a:r>
            <a:br>
              <a:rPr lang="pl-PL" dirty="0"/>
            </a:br>
            <a:r>
              <a:rPr lang="pl-PL" dirty="0"/>
              <a:t>Dzięki automatyzacji, centralizacji logów i dobrym narzędziom, zespół SOC oraz informatycy śledczy mogą błyskawicznie zgłosić incydent odpowiednim służbom i przekazać wszystkie potrzebne informacje. To przyspiesza reakcję i zwiększa szanse na powstrzymanie ataku czy złapanie sprawców.</a:t>
            </a:r>
          </a:p>
          <a:p>
            <a:pPr>
              <a:buNone/>
            </a:pPr>
            <a:r>
              <a:rPr lang="pl-PL" b="1" dirty="0"/>
              <a:t>Standaryzacja logów</a:t>
            </a:r>
            <a:br>
              <a:rPr lang="pl-PL" dirty="0"/>
            </a:br>
            <a:r>
              <a:rPr lang="pl-PL" dirty="0"/>
              <a:t>Zero Trust wymusza szczegółowe, ustandaryzowane logowanie każdego działania. Dzięki temu, przekazując materiały dowodowe organom ścigania, mamy pewność, że są one kompletne, spójne i akceptowalne jako dowód. Ułatwia to prowadzenie śledztwa i ogranicza ryzyko odrzucenia dowodów z przyczyn formalnych.</a:t>
            </a:r>
          </a:p>
          <a:p>
            <a:pPr>
              <a:buNone/>
            </a:pPr>
            <a:r>
              <a:rPr lang="pl-PL" b="1" dirty="0"/>
              <a:t>Wspólne ćwiczenia</a:t>
            </a:r>
            <a:br>
              <a:rPr lang="pl-PL" dirty="0"/>
            </a:br>
            <a:r>
              <a:rPr lang="pl-PL" dirty="0"/>
              <a:t>Coraz więcej organizacji organizuje wspólne ćwiczenia z policją, CERT-ami czy innymi służbami. Pozwala to przećwiczyć komunikację, sprawdzić skuteczność procedur i przygotować się na realne incydenty. Wspólne scenariusze pomagają lepiej zrozumieć wymagania wszystkich stron i usprawnić współpracę.</a:t>
            </a:r>
          </a:p>
          <a:p>
            <a:r>
              <a:rPr lang="pl-PL" dirty="0"/>
              <a:t>Podsumowując: Bez sprawnej współpracy i wymiany informacji nawet najlepsze technologie nie zapewnią pełnej ochrony – Zero Trust nie tylko podnosi bezpieczeństwo, ale także buduje most między światem IT a organami ścigania.</a:t>
            </a:r>
          </a:p>
        </p:txBody>
      </p:sp>
      <p:sp>
        <p:nvSpPr>
          <p:cNvPr id="4" name="Symbol zastępczy numeru slajdu 3">
            <a:extLst>
              <a:ext uri="{FF2B5EF4-FFF2-40B4-BE49-F238E27FC236}">
                <a16:creationId xmlns:a16="http://schemas.microsoft.com/office/drawing/2014/main" id="{CF4B4F0D-6432-B3A6-7CBF-8B62183F9508}"/>
              </a:ext>
            </a:extLst>
          </p:cNvPr>
          <p:cNvSpPr>
            <a:spLocks noGrp="1"/>
          </p:cNvSpPr>
          <p:nvPr>
            <p:ph type="sldNum" sz="quarter" idx="5"/>
          </p:nvPr>
        </p:nvSpPr>
        <p:spPr/>
        <p:txBody>
          <a:bodyPr/>
          <a:lstStyle/>
          <a:p>
            <a:fld id="{C62F21EA-7810-6A49-AC96-61E1C994095C}" type="slidenum">
              <a:rPr lang="en-GB" smtClean="0"/>
              <a:t>19</a:t>
            </a:fld>
            <a:endParaRPr lang="en-GB" dirty="0"/>
          </a:p>
        </p:txBody>
      </p:sp>
    </p:spTree>
    <p:extLst>
      <p:ext uri="{BB962C8B-B14F-4D97-AF65-F5344CB8AC3E}">
        <p14:creationId xmlns:p14="http://schemas.microsoft.com/office/powerpoint/2010/main" val="2471470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46732-A8E5-4360-61CB-BE4E3542D5D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E2EF4DE-A51F-A979-DEFE-E18DE542BDA7}"/>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9CDBD16-4FC8-D87F-5063-FCD1118AB38E}"/>
              </a:ext>
            </a:extLst>
          </p:cNvPr>
          <p:cNvSpPr>
            <a:spLocks noGrp="1"/>
          </p:cNvSpPr>
          <p:nvPr>
            <p:ph type="body" idx="1"/>
          </p:nvPr>
        </p:nvSpPr>
        <p:spPr/>
        <p:txBody>
          <a:bodyPr/>
          <a:lstStyle/>
          <a:p>
            <a:pPr>
              <a:buNone/>
            </a:pPr>
            <a:r>
              <a:rPr lang="pl-PL" dirty="0"/>
              <a:t>Zero Trust to koncepcja, która cały czas się rozwija i coraz mocniej korzysta z najnowszych technologii.</a:t>
            </a:r>
          </a:p>
          <a:p>
            <a:pPr>
              <a:buNone/>
            </a:pPr>
            <a:r>
              <a:rPr lang="pl-PL" b="1" dirty="0"/>
              <a:t>AI w Zero Trust</a:t>
            </a:r>
            <a:br>
              <a:rPr lang="pl-PL" dirty="0"/>
            </a:br>
            <a:r>
              <a:rPr lang="pl-PL" dirty="0"/>
              <a:t>Sztuczna inteligencja już dziś pomaga analizować ogromne ilości danych i wykrywać anomalie, których człowiek sam by nie zauważył. W przyszłości AI będzie coraz mocniej zintegrowana z architekturą Zero Trust – nie tylko wykrywając ataki, ale także przewidując zagrożenia, analizując zachowania użytkowników i dynamicznie reagując na nietypowe sytuacje.</a:t>
            </a:r>
          </a:p>
          <a:p>
            <a:pPr>
              <a:buNone/>
            </a:pPr>
            <a:r>
              <a:rPr lang="pl-PL" b="1" dirty="0"/>
              <a:t>Automatyczne uczenie polityk bezpieczeństwa</a:t>
            </a:r>
            <a:br>
              <a:rPr lang="pl-PL" dirty="0"/>
            </a:br>
            <a:r>
              <a:rPr lang="pl-PL" dirty="0"/>
              <a:t>Dzięki machine learningowi polityki bezpieczeństwa nie będą już sztywno ustawiane przez administratorów, ale będą się uczyć na podstawie realnych działań w organizacji. System sam zidentyfikuje, które dostępy są potrzebne, a które są anomalią. To pozwoli jeszcze lepiej ograniczać uprawnienia i szybko reagować na nowe typy ataków.</a:t>
            </a:r>
          </a:p>
          <a:p>
            <a:pPr>
              <a:buNone/>
            </a:pPr>
            <a:r>
              <a:rPr lang="pl-PL" b="1" dirty="0"/>
              <a:t>Nowe wyzwania – IoT i OT</a:t>
            </a:r>
            <a:br>
              <a:rPr lang="pl-PL" dirty="0"/>
            </a:br>
            <a:r>
              <a:rPr lang="pl-PL" dirty="0"/>
              <a:t>Wraz z rozwojem Internetu rzeczy (IoT) i systemów technologii operacyjnej (OT), architektura Zero Trust będzie musiała sprostać zabezpieczaniu tysięcy urządzeń, często słabo zabezpieczonych i rozproszonych. Każde z nich może stać się potencjalną furtką dla atakujących, dlatego podejście Zero Trust będzie kluczowe także w przemyśle, energetyce czy smart cities.</a:t>
            </a:r>
          </a:p>
          <a:p>
            <a:r>
              <a:rPr lang="pl-PL" dirty="0"/>
              <a:t>Podsumowując: przyszłość Zero Trust to coraz większa automatyzacja, wykorzystanie AI i elastyczność w obliczu nowych wyzwań – tak, by skutecznie chronić organizacje w zmieniającym się świecie cyfrowym.</a:t>
            </a:r>
          </a:p>
        </p:txBody>
      </p:sp>
      <p:sp>
        <p:nvSpPr>
          <p:cNvPr id="4" name="Symbol zastępczy numeru slajdu 3">
            <a:extLst>
              <a:ext uri="{FF2B5EF4-FFF2-40B4-BE49-F238E27FC236}">
                <a16:creationId xmlns:a16="http://schemas.microsoft.com/office/drawing/2014/main" id="{09F94268-E063-B009-780A-AD347876F4C8}"/>
              </a:ext>
            </a:extLst>
          </p:cNvPr>
          <p:cNvSpPr>
            <a:spLocks noGrp="1"/>
          </p:cNvSpPr>
          <p:nvPr>
            <p:ph type="sldNum" sz="quarter" idx="5"/>
          </p:nvPr>
        </p:nvSpPr>
        <p:spPr/>
        <p:txBody>
          <a:bodyPr/>
          <a:lstStyle/>
          <a:p>
            <a:fld id="{C62F21EA-7810-6A49-AC96-61E1C994095C}" type="slidenum">
              <a:rPr lang="en-GB" smtClean="0"/>
              <a:t>20</a:t>
            </a:fld>
            <a:endParaRPr lang="en-GB" dirty="0"/>
          </a:p>
        </p:txBody>
      </p:sp>
    </p:spTree>
    <p:extLst>
      <p:ext uri="{BB962C8B-B14F-4D97-AF65-F5344CB8AC3E}">
        <p14:creationId xmlns:p14="http://schemas.microsoft.com/office/powerpoint/2010/main" val="3239161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buNone/>
            </a:pPr>
            <a:r>
              <a:rPr lang="pl-PL" dirty="0"/>
              <a:t>Współczesne organizacje muszą mierzyć się z coraz bardziej złożonymi i niebezpiecznymi zagrożeniami ze strony cyberprzestępców.</a:t>
            </a:r>
            <a:br>
              <a:rPr lang="pl-PL" dirty="0"/>
            </a:br>
            <a:r>
              <a:rPr lang="pl-PL" dirty="0"/>
              <a:t>Najbardziej dotkliwe i najczęściej spotykane ataki to:</a:t>
            </a:r>
          </a:p>
          <a:p>
            <a:pPr>
              <a:buFont typeface="Arial" panose="020B0604020202020204" pitchFamily="34" charset="0"/>
              <a:buChar char="•"/>
            </a:pPr>
            <a:r>
              <a:rPr lang="pl-PL" b="1" dirty="0"/>
              <a:t>Ransomware</a:t>
            </a:r>
            <a:r>
              <a:rPr lang="pl-PL" dirty="0"/>
              <a:t> – czyli oprogramowanie wymuszające okup. Atakujący szyfrują dane firmy, a następnie żądają pieniędzy za przywrócenie dostępu. Takie ataki mogą sparaliżować całą organizację i prowadzić do ogromnych strat finansowych oraz utraty reputacji.</a:t>
            </a:r>
          </a:p>
          <a:p>
            <a:pPr>
              <a:buFont typeface="Arial" panose="020B0604020202020204" pitchFamily="34" charset="0"/>
              <a:buChar char="•"/>
            </a:pPr>
            <a:r>
              <a:rPr lang="pl-PL" b="1" dirty="0"/>
              <a:t>Phishing</a:t>
            </a:r>
            <a:r>
              <a:rPr lang="pl-PL" dirty="0"/>
              <a:t> – to próby wyłudzenia danych logowania lub innych poufnych informacji, najczęściej za pomocą fałszywych e-maili i stron internetowych. To właśnie phishing jest najczęstszą furtką do dalszych, poważniejszych ataków.</a:t>
            </a:r>
          </a:p>
          <a:p>
            <a:pPr>
              <a:buFont typeface="Arial" panose="020B0604020202020204" pitchFamily="34" charset="0"/>
              <a:buChar char="•"/>
            </a:pPr>
            <a:r>
              <a:rPr lang="pl-PL" b="1" dirty="0"/>
              <a:t>APT (Advanced Persistent Threats)</a:t>
            </a:r>
            <a:r>
              <a:rPr lang="pl-PL" dirty="0"/>
              <a:t> – zaawansowane, długotrwałe kampanie prowadzone najczęściej przez wyspecjalizowane grupy. Celem jest długofalowa infiltracja organizacji, kradzież danych lub sabotaż, a wykrycie tych ataków bywa bardzo trudne.</a:t>
            </a:r>
          </a:p>
          <a:p>
            <a:pPr>
              <a:buFont typeface="Arial" panose="020B0604020202020204" pitchFamily="34" charset="0"/>
              <a:buChar char="•"/>
            </a:pPr>
            <a:r>
              <a:rPr lang="pl-PL" b="1" dirty="0"/>
              <a:t>Insider threats</a:t>
            </a:r>
            <a:r>
              <a:rPr lang="pl-PL" dirty="0"/>
              <a:t> – zagrożenia pochodzące z wewnątrz organizacji, np. nadużycia lub działania szkodliwe ze strony pracowników, podwykonawców czy administratorów. Tego typu ataki często są bardzo trudne do wykrycia, bo sprawca ma już uprawnienia i zna system od środka.</a:t>
            </a:r>
          </a:p>
          <a:p>
            <a:r>
              <a:rPr lang="pl-PL" dirty="0"/>
              <a:t>Wszystkie te typy zagrożeń wymagają nowoczesnych, proaktywnych mechanizmów ochrony – takich jak podejście Zero Trust, o którym opowiem dalej.</a:t>
            </a:r>
          </a:p>
        </p:txBody>
      </p:sp>
      <p:sp>
        <p:nvSpPr>
          <p:cNvPr id="4" name="Symbol zastępczy numeru slajdu 3"/>
          <p:cNvSpPr>
            <a:spLocks noGrp="1"/>
          </p:cNvSpPr>
          <p:nvPr>
            <p:ph type="sldNum" sz="quarter" idx="5"/>
          </p:nvPr>
        </p:nvSpPr>
        <p:spPr/>
        <p:txBody>
          <a:bodyPr/>
          <a:lstStyle/>
          <a:p>
            <a:fld id="{C62F21EA-7810-6A49-AC96-61E1C994095C}" type="slidenum">
              <a:rPr lang="en-GB" smtClean="0"/>
              <a:t>3</a:t>
            </a:fld>
            <a:endParaRPr lang="en-GB" dirty="0"/>
          </a:p>
        </p:txBody>
      </p:sp>
    </p:spTree>
    <p:extLst>
      <p:ext uri="{BB962C8B-B14F-4D97-AF65-F5344CB8AC3E}">
        <p14:creationId xmlns:p14="http://schemas.microsoft.com/office/powerpoint/2010/main" val="938159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DEC8F-A426-F002-FACB-2C9AE5A7E22F}"/>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29D252F2-42F7-D438-D8CD-434A9697383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9F1A863-0BD6-6F20-2442-CEC28463B1C0}"/>
              </a:ext>
            </a:extLst>
          </p:cNvPr>
          <p:cNvSpPr>
            <a:spLocks noGrp="1"/>
          </p:cNvSpPr>
          <p:nvPr>
            <p:ph type="body" idx="1"/>
          </p:nvPr>
        </p:nvSpPr>
        <p:spPr/>
        <p:txBody>
          <a:bodyPr/>
          <a:lstStyle/>
          <a:p>
            <a:pPr>
              <a:buNone/>
            </a:pPr>
            <a:r>
              <a:rPr lang="pl-PL" dirty="0"/>
              <a:t>Podsumowując całą prezentację, warto zapamiętać trzy najważniejsze rzeczy o Zero Trust:</a:t>
            </a:r>
          </a:p>
          <a:p>
            <a:pPr>
              <a:buNone/>
            </a:pPr>
            <a:r>
              <a:rPr lang="pl-PL" b="1" dirty="0"/>
              <a:t>Zero Trust nie jest produktem, to proces</a:t>
            </a:r>
            <a:br>
              <a:rPr lang="pl-PL" dirty="0"/>
            </a:br>
            <a:r>
              <a:rPr lang="pl-PL" dirty="0"/>
              <a:t>Zero Trust to nie jedno narzędzie, które możemy kupić i wdrożyć jednorazowo, ale długofalowa zmiana podejścia do bezpieczeństwa. To proces, który wymaga stałego doskonalenia, regularnych audytów i dostosowywania polityk do zmieniających się zagrożeń.</a:t>
            </a:r>
          </a:p>
          <a:p>
            <a:pPr>
              <a:buNone/>
            </a:pPr>
            <a:r>
              <a:rPr lang="pl-PL" b="1" dirty="0"/>
              <a:t>Automatyzacja i monitoring to fundamenty</a:t>
            </a:r>
            <a:br>
              <a:rPr lang="pl-PL" dirty="0"/>
            </a:br>
            <a:r>
              <a:rPr lang="pl-PL" dirty="0"/>
              <a:t>Skuteczna ochrona nie jest dziś możliwa bez ciągłego monitoringu i szerokiej automatyzacji. To one pozwalają błyskawicznie wykrywać i reagować na incydenty, skracają czas reakcji i minimalizują straty. Automatyzacja odciąża zespoły SOC, a monitoring daje pełną widoczność nad tym, co dzieje się w sieci.</a:t>
            </a:r>
          </a:p>
          <a:p>
            <a:pPr>
              <a:buNone/>
            </a:pPr>
            <a:r>
              <a:rPr lang="pl-PL" b="1" dirty="0"/>
              <a:t>Każda organizacja może być celem</a:t>
            </a:r>
            <a:br>
              <a:rPr lang="pl-PL" dirty="0"/>
            </a:br>
            <a:r>
              <a:rPr lang="pl-PL" dirty="0"/>
              <a:t>Bez względu na branżę, wielkość czy poziom zaawansowania IT – każda firma czy instytucja może paść ofiarą cyberataku. Dlatego wdrożenie zasad Zero Trust i nowoczesnych narzędzi bezpieczeństwa jest dziś koniecznością, a nie luksusem.</a:t>
            </a:r>
          </a:p>
          <a:p>
            <a:r>
              <a:rPr lang="pl-PL" dirty="0"/>
              <a:t>Mam nadzieję, że ta prezentacja pokazała, jak praktycznie podejść do budowy odporności organizacji – i że każdy, nawet z darmowymi narzędziami open source, może zacząć budować swoje Zero Trust już dziś.</a:t>
            </a:r>
          </a:p>
          <a:p>
            <a:endParaRPr lang="en-GB" dirty="0"/>
          </a:p>
        </p:txBody>
      </p:sp>
      <p:sp>
        <p:nvSpPr>
          <p:cNvPr id="4" name="Symbol zastępczy numeru slajdu 3">
            <a:extLst>
              <a:ext uri="{FF2B5EF4-FFF2-40B4-BE49-F238E27FC236}">
                <a16:creationId xmlns:a16="http://schemas.microsoft.com/office/drawing/2014/main" id="{E8E585BD-E845-72E0-5609-54A0D281E52B}"/>
              </a:ext>
            </a:extLst>
          </p:cNvPr>
          <p:cNvSpPr>
            <a:spLocks noGrp="1"/>
          </p:cNvSpPr>
          <p:nvPr>
            <p:ph type="sldNum" sz="quarter" idx="5"/>
          </p:nvPr>
        </p:nvSpPr>
        <p:spPr/>
        <p:txBody>
          <a:bodyPr/>
          <a:lstStyle/>
          <a:p>
            <a:fld id="{C62F21EA-7810-6A49-AC96-61E1C994095C}" type="slidenum">
              <a:rPr lang="en-GB" smtClean="0"/>
              <a:t>21</a:t>
            </a:fld>
            <a:endParaRPr lang="en-GB" dirty="0"/>
          </a:p>
        </p:txBody>
      </p:sp>
    </p:spTree>
    <p:extLst>
      <p:ext uri="{BB962C8B-B14F-4D97-AF65-F5344CB8AC3E}">
        <p14:creationId xmlns:p14="http://schemas.microsoft.com/office/powerpoint/2010/main" val="957255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6B1C3-4BB2-54D7-0AF2-BFA2F0D149A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565A1BFA-3798-AD16-FAE7-BB3807B68BB3}"/>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F240F1A0-2138-569C-CBA9-E8ECB2ED5BF4}"/>
              </a:ext>
            </a:extLst>
          </p:cNvPr>
          <p:cNvSpPr>
            <a:spLocks noGrp="1"/>
          </p:cNvSpPr>
          <p:nvPr>
            <p:ph type="body" idx="1"/>
          </p:nvPr>
        </p:nvSpPr>
        <p:spPr/>
        <p:txBody>
          <a:bodyPr/>
          <a:lstStyle/>
          <a:p>
            <a:endParaRPr lang="en-GB" dirty="0"/>
          </a:p>
        </p:txBody>
      </p:sp>
      <p:sp>
        <p:nvSpPr>
          <p:cNvPr id="4" name="Symbol zastępczy numeru slajdu 3">
            <a:extLst>
              <a:ext uri="{FF2B5EF4-FFF2-40B4-BE49-F238E27FC236}">
                <a16:creationId xmlns:a16="http://schemas.microsoft.com/office/drawing/2014/main" id="{BDD3ADC0-BC62-20BA-F335-EFA2F5E5D81C}"/>
              </a:ext>
            </a:extLst>
          </p:cNvPr>
          <p:cNvSpPr>
            <a:spLocks noGrp="1"/>
          </p:cNvSpPr>
          <p:nvPr>
            <p:ph type="sldNum" sz="quarter" idx="5"/>
          </p:nvPr>
        </p:nvSpPr>
        <p:spPr/>
        <p:txBody>
          <a:bodyPr/>
          <a:lstStyle/>
          <a:p>
            <a:fld id="{C62F21EA-7810-6A49-AC96-61E1C994095C}" type="slidenum">
              <a:rPr lang="en-GB" smtClean="0"/>
              <a:t>22</a:t>
            </a:fld>
            <a:endParaRPr lang="en-GB" dirty="0"/>
          </a:p>
        </p:txBody>
      </p:sp>
    </p:spTree>
    <p:extLst>
      <p:ext uri="{BB962C8B-B14F-4D97-AF65-F5344CB8AC3E}">
        <p14:creationId xmlns:p14="http://schemas.microsoft.com/office/powerpoint/2010/main" val="1083204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710D8-D68B-B8ED-C391-90667FE548C0}"/>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61B67ACD-0197-49C1-25C8-AC2574655863}"/>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A981E687-D6CB-274C-7D33-8A897D1C0E3E}"/>
              </a:ext>
            </a:extLst>
          </p:cNvPr>
          <p:cNvSpPr>
            <a:spLocks noGrp="1"/>
          </p:cNvSpPr>
          <p:nvPr>
            <p:ph type="body" idx="1"/>
          </p:nvPr>
        </p:nvSpPr>
        <p:spPr/>
        <p:txBody>
          <a:bodyPr/>
          <a:lstStyle/>
          <a:p>
            <a:r>
              <a:rPr lang="pl-PL" dirty="0"/>
              <a:t>Opowiedz o współczesnych zagrożeniach – podaj przykłady głośnych ataków.</a:t>
            </a:r>
            <a:endParaRPr lang="en-GB" dirty="0"/>
          </a:p>
        </p:txBody>
      </p:sp>
      <p:sp>
        <p:nvSpPr>
          <p:cNvPr id="4" name="Symbol zastępczy numeru slajdu 3">
            <a:extLst>
              <a:ext uri="{FF2B5EF4-FFF2-40B4-BE49-F238E27FC236}">
                <a16:creationId xmlns:a16="http://schemas.microsoft.com/office/drawing/2014/main" id="{DD0628CF-FC3D-79BB-BEC8-1DD36BA609A4}"/>
              </a:ext>
            </a:extLst>
          </p:cNvPr>
          <p:cNvSpPr>
            <a:spLocks noGrp="1"/>
          </p:cNvSpPr>
          <p:nvPr>
            <p:ph type="sldNum" sz="quarter" idx="5"/>
          </p:nvPr>
        </p:nvSpPr>
        <p:spPr/>
        <p:txBody>
          <a:bodyPr/>
          <a:lstStyle/>
          <a:p>
            <a:fld id="{C62F21EA-7810-6A49-AC96-61E1C994095C}" type="slidenum">
              <a:rPr lang="en-GB" smtClean="0"/>
              <a:t>23</a:t>
            </a:fld>
            <a:endParaRPr lang="en-GB" dirty="0"/>
          </a:p>
        </p:txBody>
      </p:sp>
    </p:spTree>
    <p:extLst>
      <p:ext uri="{BB962C8B-B14F-4D97-AF65-F5344CB8AC3E}">
        <p14:creationId xmlns:p14="http://schemas.microsoft.com/office/powerpoint/2010/main" val="264507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CF43B-905D-608B-B666-92367E946A3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7F872705-3897-4EDD-C952-EA43B4EDE869}"/>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86936D86-6852-CB1E-928B-5AF60280954C}"/>
              </a:ext>
            </a:extLst>
          </p:cNvPr>
          <p:cNvSpPr>
            <a:spLocks noGrp="1"/>
          </p:cNvSpPr>
          <p:nvPr>
            <p:ph type="body" idx="1"/>
          </p:nvPr>
        </p:nvSpPr>
        <p:spPr/>
        <p:txBody>
          <a:bodyPr/>
          <a:lstStyle/>
          <a:p>
            <a:pPr>
              <a:buNone/>
            </a:pPr>
            <a:r>
              <a:rPr lang="pl-PL" dirty="0"/>
              <a:t>Przez lata większość organizacji opierała swoje bezpieczeństwo na tzw. modelu zaufania perymetrycznego. Zakładano, że jeśli ktoś lub coś znajduje się ‘wewnątrz’ firmowej sieci – można mu ufać. Głównym zadaniem było więc zbudowanie mocnej ‘ściany’ – czyli firewalla – na granicy sieci, i pilnowanie wejścia z zewnątrz.</a:t>
            </a:r>
          </a:p>
          <a:p>
            <a:pPr>
              <a:buNone/>
            </a:pPr>
            <a:r>
              <a:rPr lang="pl-PL" dirty="0"/>
              <a:t>Jednak ten model zupełnie nie sprawdza się wobec dzisiejszych zagrożeń. Przede wszystkim dlatego, że obecnie mamy wielu użytkowników zdalnych, usługi chmurowe, setki urządzeń mobilnych – a także liczne integracje z zewnętrznymi podmiotami. Granice sieci są rozmyte lub wręcz zanikają. Co więcej, gdy atakujący pokona perymetr – uzyskuje bardzo szeroki dostęp, często do całej infrastruktury.</a:t>
            </a:r>
          </a:p>
          <a:p>
            <a:r>
              <a:rPr lang="pl-PL" dirty="0"/>
              <a:t>Dlatego dzisiaj nie możemy już ufać tylko temu, co ‘wewnątrz’ – potrzebujemy podejścia, które zakłada brak zaufania z definicji, nawet do własnych zasobów i użytkowników. I właśnie takie podejście oferuje architektura Zero Trust.</a:t>
            </a:r>
          </a:p>
        </p:txBody>
      </p:sp>
      <p:sp>
        <p:nvSpPr>
          <p:cNvPr id="4" name="Symbol zastępczy numeru slajdu 3">
            <a:extLst>
              <a:ext uri="{FF2B5EF4-FFF2-40B4-BE49-F238E27FC236}">
                <a16:creationId xmlns:a16="http://schemas.microsoft.com/office/drawing/2014/main" id="{732A8AA1-4837-B9E4-3ADA-B4530E6330A7}"/>
              </a:ext>
            </a:extLst>
          </p:cNvPr>
          <p:cNvSpPr>
            <a:spLocks noGrp="1"/>
          </p:cNvSpPr>
          <p:nvPr>
            <p:ph type="sldNum" sz="quarter" idx="5"/>
          </p:nvPr>
        </p:nvSpPr>
        <p:spPr/>
        <p:txBody>
          <a:bodyPr/>
          <a:lstStyle/>
          <a:p>
            <a:fld id="{C62F21EA-7810-6A49-AC96-61E1C994095C}" type="slidenum">
              <a:rPr lang="en-GB" smtClean="0"/>
              <a:t>4</a:t>
            </a:fld>
            <a:endParaRPr lang="en-GB" dirty="0"/>
          </a:p>
        </p:txBody>
      </p:sp>
    </p:spTree>
    <p:extLst>
      <p:ext uri="{BB962C8B-B14F-4D97-AF65-F5344CB8AC3E}">
        <p14:creationId xmlns:p14="http://schemas.microsoft.com/office/powerpoint/2010/main" val="3385786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4F430-4C7F-49C5-0A44-2535E3BD457D}"/>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18A79CC8-DFB9-916A-5AB9-21842C50956C}"/>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F79B24A0-02DC-6532-94C2-7F9E34E86397}"/>
              </a:ext>
            </a:extLst>
          </p:cNvPr>
          <p:cNvSpPr>
            <a:spLocks noGrp="1"/>
          </p:cNvSpPr>
          <p:nvPr>
            <p:ph type="body" idx="1"/>
          </p:nvPr>
        </p:nvSpPr>
        <p:spPr/>
        <p:txBody>
          <a:bodyPr/>
          <a:lstStyle/>
          <a:p>
            <a:pPr>
              <a:buNone/>
            </a:pPr>
            <a:r>
              <a:rPr lang="pl-PL" dirty="0"/>
              <a:t>Architektura Zero Trust opiera się na trzech fundamentalnych założeniach, które całkowicie zmieniają podejście do bezpieczeństwa w organizacji.</a:t>
            </a:r>
          </a:p>
          <a:p>
            <a:pPr>
              <a:buNone/>
            </a:pPr>
            <a:r>
              <a:rPr lang="pl-PL" b="1" dirty="0"/>
              <a:t>Po pierwsze:</a:t>
            </a:r>
            <a:br>
              <a:rPr lang="pl-PL" dirty="0"/>
            </a:br>
            <a:r>
              <a:rPr lang="pl-PL" dirty="0"/>
              <a:t>Nigdy nie ufaj, zawsze weryfikuj.</a:t>
            </a:r>
            <a:br>
              <a:rPr lang="pl-PL" dirty="0"/>
            </a:br>
            <a:r>
              <a:rPr lang="pl-PL" dirty="0"/>
              <a:t>To znaczy, że nie zakładamy zaufania nawet wobec użytkowników i urządzeń już obecnych w sieci. Każdy dostęp – do każdej usługi, pliku czy aplikacji – powinien być każdorazowo sprawdzany.</a:t>
            </a:r>
          </a:p>
          <a:p>
            <a:pPr>
              <a:buNone/>
            </a:pPr>
            <a:r>
              <a:rPr lang="pl-PL" b="1" dirty="0"/>
              <a:t>Po drugie:</a:t>
            </a:r>
            <a:br>
              <a:rPr lang="pl-PL" dirty="0"/>
            </a:br>
            <a:r>
              <a:rPr lang="pl-PL" dirty="0"/>
              <a:t>Weryfikacja tożsamości i kontekstu.</a:t>
            </a:r>
            <a:br>
              <a:rPr lang="pl-PL" dirty="0"/>
            </a:br>
            <a:r>
              <a:rPr lang="pl-PL" dirty="0"/>
              <a:t>Nie wystarczy tylko znać login i hasło – system musi upewnić się, że dany użytkownik naprawdę jest tym, za kogo się podaje, a także czy łączy się z właściwego urządzenia, we właściwym czasie i miejscu. Często wykorzystuje się tu MFA (uwierzytelnianie wieloskładnikowe) i analizę zachowania.</a:t>
            </a:r>
          </a:p>
          <a:p>
            <a:pPr>
              <a:buNone/>
            </a:pPr>
            <a:r>
              <a:rPr lang="pl-PL" b="1" dirty="0"/>
              <a:t>Po trzecie:</a:t>
            </a:r>
            <a:br>
              <a:rPr lang="pl-PL" dirty="0"/>
            </a:br>
            <a:r>
              <a:rPr lang="pl-PL" dirty="0"/>
              <a:t>Dostęp minimalny, czyli zasada najmniejszych uprawnień (least privilege).</a:t>
            </a:r>
            <a:br>
              <a:rPr lang="pl-PL" dirty="0"/>
            </a:br>
            <a:r>
              <a:rPr lang="pl-PL" dirty="0"/>
              <a:t>Użytkownik powinien mieć dostęp wyłącznie do tych zasobów i funkcji, które są mu niezbędne do pracy – nic ponadto. Ogranicza to skutki ewentualnego naruszenia i minimalizuje ryzyko nadużyć, również tych pochodzących z wewnątrz organizacji.</a:t>
            </a:r>
          </a:p>
          <a:p>
            <a:r>
              <a:rPr lang="pl-PL" dirty="0"/>
              <a:t>Te trzy filary Zero Trust sprawiają, że nawet jeśli atakujący dostanie się do naszej infrastruktury, jego możliwości będą od razu ściśle ograniczone, a wszelkie nietypowe działania zostaną szybko wykryte i zablokowane.</a:t>
            </a:r>
          </a:p>
        </p:txBody>
      </p:sp>
      <p:sp>
        <p:nvSpPr>
          <p:cNvPr id="4" name="Symbol zastępczy numeru slajdu 3">
            <a:extLst>
              <a:ext uri="{FF2B5EF4-FFF2-40B4-BE49-F238E27FC236}">
                <a16:creationId xmlns:a16="http://schemas.microsoft.com/office/drawing/2014/main" id="{64641602-D0DB-CEB4-DA4C-E2236D1FECA2}"/>
              </a:ext>
            </a:extLst>
          </p:cNvPr>
          <p:cNvSpPr>
            <a:spLocks noGrp="1"/>
          </p:cNvSpPr>
          <p:nvPr>
            <p:ph type="sldNum" sz="quarter" idx="5"/>
          </p:nvPr>
        </p:nvSpPr>
        <p:spPr/>
        <p:txBody>
          <a:bodyPr/>
          <a:lstStyle/>
          <a:p>
            <a:fld id="{C62F21EA-7810-6A49-AC96-61E1C994095C}" type="slidenum">
              <a:rPr lang="en-GB" smtClean="0"/>
              <a:t>5</a:t>
            </a:fld>
            <a:endParaRPr lang="en-GB" dirty="0"/>
          </a:p>
        </p:txBody>
      </p:sp>
    </p:spTree>
    <p:extLst>
      <p:ext uri="{BB962C8B-B14F-4D97-AF65-F5344CB8AC3E}">
        <p14:creationId xmlns:p14="http://schemas.microsoft.com/office/powerpoint/2010/main" val="292208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B503C-2090-1540-BB5D-E196FDFF7047}"/>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6F67F51-1564-0B40-987F-4C36D026586B}"/>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7E02F0FF-6835-0B0B-568E-A90AE77A585A}"/>
              </a:ext>
            </a:extLst>
          </p:cNvPr>
          <p:cNvSpPr>
            <a:spLocks noGrp="1"/>
          </p:cNvSpPr>
          <p:nvPr>
            <p:ph type="body" idx="1"/>
          </p:nvPr>
        </p:nvSpPr>
        <p:spPr/>
        <p:txBody>
          <a:bodyPr/>
          <a:lstStyle/>
          <a:p>
            <a:pPr>
              <a:buNone/>
            </a:pPr>
            <a:r>
              <a:rPr lang="pl-PL" dirty="0"/>
              <a:t>Zero Trust całkowicie zmienia sposób myślenia o obronie przed cyberprzestępcami.</a:t>
            </a:r>
            <a:br>
              <a:rPr lang="pl-PL" dirty="0"/>
            </a:br>
            <a:r>
              <a:rPr lang="pl-PL" dirty="0"/>
              <a:t>Tradycyjne podejście polegało na budowaniu jak najgrubszego 'muru' – czyli zabezpieczaniu perymetru sieci. Dzisiaj, kiedy ataki są coraz bardziej zaawansowane i złożone, musimy założyć, że prędzej czy później ktoś ten mur pokona.</a:t>
            </a:r>
          </a:p>
          <a:p>
            <a:pPr>
              <a:buNone/>
            </a:pPr>
            <a:r>
              <a:rPr lang="pl-PL" dirty="0"/>
              <a:t>Zero Trust zakłada, że do incydentu w końcu dojdzie – dlatego wszystkie procesy i systemy są przygotowane, żeby zminimalizować skutki włamania.</a:t>
            </a:r>
            <a:br>
              <a:rPr lang="pl-PL" dirty="0"/>
            </a:br>
            <a:r>
              <a:rPr lang="pl-PL" dirty="0"/>
              <a:t>Gdy cyberprzestępca przedrze się przez perymetr, nie otrzymuje automatycznie zaufania ani szerokich uprawnień. Każdy jego ruch, każda próba dostępu – nawet do podstawowych zasobów – wymaga dodatkowej weryfikacji.</a:t>
            </a:r>
          </a:p>
          <a:p>
            <a:pPr>
              <a:buNone/>
            </a:pPr>
            <a:r>
              <a:rPr lang="pl-PL" dirty="0"/>
              <a:t>Zero Trust łamie w ten sposób tzw. „łańcuch ataku” (ang. kill chain). Po pokonaniu pierwszego etapu atakujący natrafia na kolejne, niezależne warstwy zabezpieczeń:</a:t>
            </a:r>
          </a:p>
          <a:p>
            <a:pPr>
              <a:buFont typeface="Arial" panose="020B0604020202020204" pitchFamily="34" charset="0"/>
              <a:buChar char="•"/>
            </a:pPr>
            <a:r>
              <a:rPr lang="pl-PL" dirty="0"/>
              <a:t>nie ma możliwości łatwego ruchu bocznego (lateral movement) po sieci,</a:t>
            </a:r>
          </a:p>
          <a:p>
            <a:pPr>
              <a:buFont typeface="Arial" panose="020B0604020202020204" pitchFamily="34" charset="0"/>
              <a:buChar char="•"/>
            </a:pPr>
            <a:r>
              <a:rPr lang="pl-PL" dirty="0"/>
              <a:t>nie przejmie od razu kont o wysokich uprawnieniach,</a:t>
            </a:r>
          </a:p>
          <a:p>
            <a:pPr>
              <a:buFont typeface="Arial" panose="020B0604020202020204" pitchFamily="34" charset="0"/>
              <a:buChar char="•"/>
            </a:pPr>
            <a:r>
              <a:rPr lang="pl-PL" dirty="0"/>
              <a:t>nie skopiuje masowo danych,</a:t>
            </a:r>
          </a:p>
          <a:p>
            <a:pPr>
              <a:buFont typeface="Arial" panose="020B0604020202020204" pitchFamily="34" charset="0"/>
              <a:buChar char="•"/>
            </a:pPr>
            <a:r>
              <a:rPr lang="pl-PL" dirty="0"/>
              <a:t>a każda jego aktywność może być automatycznie wykryta i zablokowana.</a:t>
            </a:r>
          </a:p>
          <a:p>
            <a:r>
              <a:rPr lang="pl-PL" dirty="0"/>
              <a:t>Dzięki temu nawet skuteczny atak kończy się minimalnymi stratami i szybkim wykryciem, zamiast katastrofy na miarę wycieku wszystkich danych firmy.</a:t>
            </a:r>
          </a:p>
          <a:p>
            <a:endParaRPr lang="en-GB" dirty="0"/>
          </a:p>
        </p:txBody>
      </p:sp>
      <p:sp>
        <p:nvSpPr>
          <p:cNvPr id="4" name="Symbol zastępczy numeru slajdu 3">
            <a:extLst>
              <a:ext uri="{FF2B5EF4-FFF2-40B4-BE49-F238E27FC236}">
                <a16:creationId xmlns:a16="http://schemas.microsoft.com/office/drawing/2014/main" id="{E54F6777-3FE0-0BFF-6189-F527D800993C}"/>
              </a:ext>
            </a:extLst>
          </p:cNvPr>
          <p:cNvSpPr>
            <a:spLocks noGrp="1"/>
          </p:cNvSpPr>
          <p:nvPr>
            <p:ph type="sldNum" sz="quarter" idx="5"/>
          </p:nvPr>
        </p:nvSpPr>
        <p:spPr/>
        <p:txBody>
          <a:bodyPr/>
          <a:lstStyle/>
          <a:p>
            <a:fld id="{C62F21EA-7810-6A49-AC96-61E1C994095C}" type="slidenum">
              <a:rPr lang="en-GB" smtClean="0"/>
              <a:t>6</a:t>
            </a:fld>
            <a:endParaRPr lang="en-GB" dirty="0"/>
          </a:p>
        </p:txBody>
      </p:sp>
    </p:spTree>
    <p:extLst>
      <p:ext uri="{BB962C8B-B14F-4D97-AF65-F5344CB8AC3E}">
        <p14:creationId xmlns:p14="http://schemas.microsoft.com/office/powerpoint/2010/main" val="2997855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AAF3-DB4E-C089-9233-A15D5A60550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EE736BE-1381-B124-9B5D-F13CA76C916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7764871-7697-D0BF-3C23-FD3675AF5A66}"/>
              </a:ext>
            </a:extLst>
          </p:cNvPr>
          <p:cNvSpPr>
            <a:spLocks noGrp="1"/>
          </p:cNvSpPr>
          <p:nvPr>
            <p:ph type="body" idx="1"/>
          </p:nvPr>
        </p:nvSpPr>
        <p:spPr/>
        <p:txBody>
          <a:bodyPr/>
          <a:lstStyle/>
          <a:p>
            <a:pPr>
              <a:buNone/>
            </a:pPr>
            <a:r>
              <a:rPr lang="pl-PL" dirty="0"/>
              <a:t>Architektura Zero Trust składa się z kilku fundamentalnych komponentów, które razem tworzą skuteczną ochronę organizacji:</a:t>
            </a:r>
          </a:p>
          <a:p>
            <a:pPr>
              <a:buNone/>
            </a:pPr>
            <a:r>
              <a:rPr lang="pl-PL" b="1" dirty="0"/>
              <a:t>Identyfikacja i uwierzytelnianie</a:t>
            </a:r>
            <a:br>
              <a:rPr lang="pl-PL" dirty="0"/>
            </a:br>
            <a:r>
              <a:rPr lang="pl-PL" dirty="0"/>
              <a:t>To fundament Zero Trust. Każdy użytkownik, urządzenie czy aplikacja muszą być dokładnie rozpoznane i potwierdzone przed uzyskaniem dostępu do jakichkolwiek zasobów.</a:t>
            </a:r>
            <a:br>
              <a:rPr lang="pl-PL" dirty="0"/>
            </a:br>
            <a:r>
              <a:rPr lang="pl-PL" dirty="0"/>
              <a:t>Najczęściej stosuje się tu uwierzytelnianie wieloskładnikowe (MFA) oraz stałą weryfikację tożsamości – nie tylko przy logowaniu, ale także przy każdej próbie dostępu.</a:t>
            </a:r>
          </a:p>
          <a:p>
            <a:pPr>
              <a:buNone/>
            </a:pPr>
            <a:r>
              <a:rPr lang="pl-PL" b="1" dirty="0"/>
              <a:t>Kontrola dostępu</a:t>
            </a:r>
            <a:br>
              <a:rPr lang="pl-PL" dirty="0"/>
            </a:br>
            <a:r>
              <a:rPr lang="pl-PL" dirty="0"/>
              <a:t>W Zero Trust obowiązuje zasada najmniejszych uprawnień. Każdemu przyznaje się wyłącznie dostęp niezbędny do wykonywania swoich zadań – nic więcej.</a:t>
            </a:r>
            <a:br>
              <a:rPr lang="pl-PL" dirty="0"/>
            </a:br>
            <a:r>
              <a:rPr lang="pl-PL" dirty="0"/>
              <a:t>Polityki dostępu są szczegółowe i dynamicznie dostosowywane do kontekstu (kto, skąd, kiedy, do czego chce się dostać).</a:t>
            </a:r>
          </a:p>
          <a:p>
            <a:pPr>
              <a:buNone/>
            </a:pPr>
            <a:r>
              <a:rPr lang="pl-PL" b="1" dirty="0"/>
              <a:t>Mikrosegmentacja</a:t>
            </a:r>
            <a:br>
              <a:rPr lang="pl-PL" dirty="0"/>
            </a:br>
            <a:r>
              <a:rPr lang="pl-PL" dirty="0"/>
              <a:t>Sieć nie jest jedną wielką strefą zaufania – dzieli się ją na małe, odseparowane segmenty.</a:t>
            </a:r>
            <a:br>
              <a:rPr lang="pl-PL" dirty="0"/>
            </a:br>
            <a:r>
              <a:rPr lang="pl-PL" dirty="0"/>
              <a:t>Każda część infrastruktury jest chroniona osobno, co uniemożliwia atakującemu swobodne przemieszczanie się po sieci po przełamaniu jednej warstwy zabezpieczeń.</a:t>
            </a:r>
          </a:p>
          <a:p>
            <a:pPr>
              <a:buNone/>
            </a:pPr>
            <a:r>
              <a:rPr lang="pl-PL" b="1" dirty="0"/>
              <a:t>Monitorowanie i analiza</a:t>
            </a:r>
            <a:br>
              <a:rPr lang="pl-PL" dirty="0"/>
            </a:br>
            <a:r>
              <a:rPr lang="pl-PL" dirty="0"/>
              <a:t>Ciągły monitoring wszystkich działań, dostępów i przepływu danych pozwala szybko wykryć nietypowe, potencjalnie groźne zachowania.</a:t>
            </a:r>
            <a:br>
              <a:rPr lang="pl-PL" dirty="0"/>
            </a:br>
            <a:r>
              <a:rPr lang="pl-PL" dirty="0"/>
              <a:t>Wykorzystuje się tu narzędzia klasy SIEM, EDR, automatyczne systemy wykrywania anomalii, a także elementy automatyzacji reakcji.</a:t>
            </a:r>
          </a:p>
          <a:p>
            <a:r>
              <a:rPr lang="pl-PL" dirty="0"/>
              <a:t>Wszystkie te elementy współpracują ze sobą, tworząc środowisko, gdzie zaufanie nigdy nie jest automatyczne, a każda próba dostępu jest skrupulatnie kontrolowana i analizowana.</a:t>
            </a:r>
          </a:p>
        </p:txBody>
      </p:sp>
      <p:sp>
        <p:nvSpPr>
          <p:cNvPr id="4" name="Symbol zastępczy numeru slajdu 3">
            <a:extLst>
              <a:ext uri="{FF2B5EF4-FFF2-40B4-BE49-F238E27FC236}">
                <a16:creationId xmlns:a16="http://schemas.microsoft.com/office/drawing/2014/main" id="{241EC1D1-CAE2-19A7-D9B0-C4D5ABF6E5DD}"/>
              </a:ext>
            </a:extLst>
          </p:cNvPr>
          <p:cNvSpPr>
            <a:spLocks noGrp="1"/>
          </p:cNvSpPr>
          <p:nvPr>
            <p:ph type="sldNum" sz="quarter" idx="5"/>
          </p:nvPr>
        </p:nvSpPr>
        <p:spPr/>
        <p:txBody>
          <a:bodyPr/>
          <a:lstStyle/>
          <a:p>
            <a:fld id="{C62F21EA-7810-6A49-AC96-61E1C994095C}" type="slidenum">
              <a:rPr lang="en-GB" smtClean="0"/>
              <a:t>7</a:t>
            </a:fld>
            <a:endParaRPr lang="en-GB" dirty="0"/>
          </a:p>
        </p:txBody>
      </p:sp>
    </p:spTree>
    <p:extLst>
      <p:ext uri="{BB962C8B-B14F-4D97-AF65-F5344CB8AC3E}">
        <p14:creationId xmlns:p14="http://schemas.microsoft.com/office/powerpoint/2010/main" val="1433963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295B-0CE6-07E9-693D-42E90A99E757}"/>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9F0AC0FD-8BDA-6403-A2F9-4F8BBA736DBE}"/>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67ABEDFB-7D19-CDE1-DFA3-096FDC390BA3}"/>
              </a:ext>
            </a:extLst>
          </p:cNvPr>
          <p:cNvSpPr>
            <a:spLocks noGrp="1"/>
          </p:cNvSpPr>
          <p:nvPr>
            <p:ph type="body" idx="1"/>
          </p:nvPr>
        </p:nvSpPr>
        <p:spPr/>
        <p:txBody>
          <a:bodyPr/>
          <a:lstStyle/>
          <a:p>
            <a:pPr>
              <a:buNone/>
            </a:pPr>
            <a:r>
              <a:rPr lang="pl-PL" dirty="0"/>
              <a:t>Jednym z filarów Zero Trust jest ciągła i wielopoziomowa weryfikacja użytkownika oraz urządzenia, z którego korzysta. Jak to wygląda w praktyce?</a:t>
            </a:r>
          </a:p>
          <a:p>
            <a:pPr>
              <a:buNone/>
            </a:pPr>
            <a:r>
              <a:rPr lang="pl-PL" b="1" dirty="0"/>
              <a:t>MFA – uwierzytelnianie wieloskładnikowe</a:t>
            </a:r>
            <a:br>
              <a:rPr lang="pl-PL" dirty="0"/>
            </a:br>
            <a:r>
              <a:rPr lang="pl-PL" dirty="0"/>
              <a:t>To już standard bezpieczeństwa. MFA oznacza, że oprócz hasła użytkownik musi podać dodatkowy składnik, np. jednorazowy kod SMS, potwierdzenie w aplikacji mobilnej czy odcisk palca. Dzięki temu nawet jeśli ktoś przejmie nasze hasło, atakujący nie zaloguje się bez drugiego składnika. Przykłady narzędzi to Google Authenticator, Duo Security czy Microsoft Authenticator.</a:t>
            </a:r>
          </a:p>
          <a:p>
            <a:pPr>
              <a:buNone/>
            </a:pPr>
            <a:r>
              <a:rPr lang="pl-PL" b="1" dirty="0"/>
              <a:t>Ocena ryzyka urządzenia</a:t>
            </a:r>
            <a:br>
              <a:rPr lang="pl-PL" dirty="0"/>
            </a:br>
            <a:r>
              <a:rPr lang="pl-PL" dirty="0"/>
              <a:t>Zero Trust nie ufa żadnemu urządzeniu z definicji. System sprawdza, czy komputer, tablet czy telefon są zgodne z polityką bezpieczeństwa – czy mają aktualne oprogramowanie, czy nie są zainfekowane, czy mają włączone szyfrowanie dysku. Jeśli urządzenie nie spełnia wymagań, dostęp do zasobów może być automatycznie ograniczony lub zablokowany. Przykłady narzędzi: Microsoft Intune, CrowdStrike Falcon.</a:t>
            </a:r>
          </a:p>
          <a:p>
            <a:pPr>
              <a:buNone/>
            </a:pPr>
            <a:r>
              <a:rPr lang="pl-PL" b="1" dirty="0"/>
              <a:t>Uwierzytelnianie adaptacyjne</a:t>
            </a:r>
            <a:br>
              <a:rPr lang="pl-PL" dirty="0"/>
            </a:br>
            <a:r>
              <a:rPr lang="pl-PL" dirty="0"/>
              <a:t>To dynamiczna ocena ryzyka na podstawie kontekstu – gdzie znajduje się użytkownik, z jakiego urządzenia i o jakiej porze się loguje. Jeśli próba dostępu jest nietypowa (np. logowanie z egzotycznego kraju, nietypowy czas), system może zażądać dodatkowej weryfikacji lub odrzucić logowanie. Takie mechanizmy znajdziemy np. w Azure AD Conditional Access czy Okta Adaptive MFA.</a:t>
            </a:r>
          </a:p>
          <a:p>
            <a:r>
              <a:rPr lang="pl-PL" dirty="0"/>
              <a:t>Wszystkie te narzędzia skutecznie podnoszą poziom bezpieczeństwa – nawet jeśli dane logowania wyciekną, a użytkownik popełni błąd, atakującemu trudno będzie przejść przez kolejne warstwy zabezpieczeń.</a:t>
            </a:r>
          </a:p>
          <a:p>
            <a:endParaRPr lang="en-GB" dirty="0"/>
          </a:p>
        </p:txBody>
      </p:sp>
      <p:sp>
        <p:nvSpPr>
          <p:cNvPr id="4" name="Symbol zastępczy numeru slajdu 3">
            <a:extLst>
              <a:ext uri="{FF2B5EF4-FFF2-40B4-BE49-F238E27FC236}">
                <a16:creationId xmlns:a16="http://schemas.microsoft.com/office/drawing/2014/main" id="{27D247F2-18C8-48D1-5817-E93A8FEC1097}"/>
              </a:ext>
            </a:extLst>
          </p:cNvPr>
          <p:cNvSpPr>
            <a:spLocks noGrp="1"/>
          </p:cNvSpPr>
          <p:nvPr>
            <p:ph type="sldNum" sz="quarter" idx="5"/>
          </p:nvPr>
        </p:nvSpPr>
        <p:spPr/>
        <p:txBody>
          <a:bodyPr/>
          <a:lstStyle/>
          <a:p>
            <a:fld id="{C62F21EA-7810-6A49-AC96-61E1C994095C}" type="slidenum">
              <a:rPr lang="en-GB" smtClean="0"/>
              <a:t>8</a:t>
            </a:fld>
            <a:endParaRPr lang="en-GB" dirty="0"/>
          </a:p>
        </p:txBody>
      </p:sp>
    </p:spTree>
    <p:extLst>
      <p:ext uri="{BB962C8B-B14F-4D97-AF65-F5344CB8AC3E}">
        <p14:creationId xmlns:p14="http://schemas.microsoft.com/office/powerpoint/2010/main" val="11872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6F89-CF3B-C8E2-7FD8-B077ACEC2330}"/>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6D958B2-B461-97EF-4714-01A98C2CE845}"/>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FF69932F-41E4-7DF0-A8C9-E5BC6912B73B}"/>
              </a:ext>
            </a:extLst>
          </p:cNvPr>
          <p:cNvSpPr>
            <a:spLocks noGrp="1"/>
          </p:cNvSpPr>
          <p:nvPr>
            <p:ph type="body" idx="1"/>
          </p:nvPr>
        </p:nvSpPr>
        <p:spPr/>
        <p:txBody>
          <a:bodyPr/>
          <a:lstStyle/>
          <a:p>
            <a:pPr>
              <a:buNone/>
            </a:pPr>
            <a:r>
              <a:rPr lang="pl-PL" dirty="0"/>
              <a:t>Jednym z kluczowych założeń architektury Zero Trust jest mikrosegmentacja, czyli dzielenie sieci na wiele mniejszych, odseparowanych od siebie stref.</a:t>
            </a:r>
          </a:p>
          <a:p>
            <a:pPr>
              <a:buNone/>
            </a:pPr>
            <a:r>
              <a:rPr lang="pl-PL" dirty="0"/>
              <a:t>W tradycyjnych sieciach – jeśli atakujący przełamie jedną ochronę, często może swobodnie poruszać się po całej infrastrukturze, czyli wykonać tzw. 'lateral movement'. To pozwala mu zainfekować kolejne komputery, serwery czy nawet przejąć kontrolę nad krytycznymi systemami.</a:t>
            </a:r>
          </a:p>
          <a:p>
            <a:pPr>
              <a:buNone/>
            </a:pPr>
            <a:r>
              <a:rPr lang="pl-PL" dirty="0"/>
              <a:t>Mikrosegmentacja temu zapobiega. Każda grupa urządzeń, aplikacji czy użytkowników funkcjonuje w swojej wydzielonej strefie sieciowej – dostęp pomiędzy nimi jest ściśle kontrolowany, a często całkowicie zablokowany. Nawet jeśli atakujący uzyska dostęp do jednego segmentu, nie może łatwo przeskoczyć do innych – jego możliwości są mocno ograniczone.</a:t>
            </a:r>
          </a:p>
          <a:p>
            <a:pPr>
              <a:buNone/>
            </a:pPr>
            <a:r>
              <a:rPr lang="pl-PL" dirty="0"/>
              <a:t>Przykład praktyczny:</a:t>
            </a:r>
            <a:br>
              <a:rPr lang="pl-PL" dirty="0"/>
            </a:br>
            <a:r>
              <a:rPr lang="pl-PL" dirty="0"/>
              <a:t>Jeśli wirus dostanie się na jedną stację roboczą, nie może już samodzielnie rozprzestrzenić się na serwery czy inne komputery, bo nie ma do nich dostępu sieciowego. To bardzo utrudnia przeprowadzenie skutecznego ataku i daje zespołom bezpieczeństwa czas na reakcję.</a:t>
            </a:r>
          </a:p>
          <a:p>
            <a:r>
              <a:rPr lang="pl-PL" dirty="0"/>
              <a:t>Mikrosegmentację można realizować za pomocą nowoczesnych firewalli, rozwiązań SDN czy polityk wirtualnych sieci – coraz częściej też automatyzuje się to narzędziami dedykowanymi Zero Trust.</a:t>
            </a:r>
          </a:p>
          <a:p>
            <a:endParaRPr lang="en-GB" dirty="0"/>
          </a:p>
        </p:txBody>
      </p:sp>
      <p:sp>
        <p:nvSpPr>
          <p:cNvPr id="4" name="Symbol zastępczy numeru slajdu 3">
            <a:extLst>
              <a:ext uri="{FF2B5EF4-FFF2-40B4-BE49-F238E27FC236}">
                <a16:creationId xmlns:a16="http://schemas.microsoft.com/office/drawing/2014/main" id="{9AD67003-07D0-48F1-A9B1-B39B148E4060}"/>
              </a:ext>
            </a:extLst>
          </p:cNvPr>
          <p:cNvSpPr>
            <a:spLocks noGrp="1"/>
          </p:cNvSpPr>
          <p:nvPr>
            <p:ph type="sldNum" sz="quarter" idx="5"/>
          </p:nvPr>
        </p:nvSpPr>
        <p:spPr/>
        <p:txBody>
          <a:bodyPr/>
          <a:lstStyle/>
          <a:p>
            <a:fld id="{C62F21EA-7810-6A49-AC96-61E1C994095C}" type="slidenum">
              <a:rPr lang="en-GB" smtClean="0"/>
              <a:t>9</a:t>
            </a:fld>
            <a:endParaRPr lang="en-GB" dirty="0"/>
          </a:p>
        </p:txBody>
      </p:sp>
    </p:spTree>
    <p:extLst>
      <p:ext uri="{BB962C8B-B14F-4D97-AF65-F5344CB8AC3E}">
        <p14:creationId xmlns:p14="http://schemas.microsoft.com/office/powerpoint/2010/main" val="323157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46422-83F5-B5E9-B089-511ECFCFC126}"/>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ED9E4AB0-B8F2-8ECF-5610-8F615CE9AA0F}"/>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05BFFDD-9BD5-AE25-115A-C85ACBF9EC93}"/>
              </a:ext>
            </a:extLst>
          </p:cNvPr>
          <p:cNvSpPr>
            <a:spLocks noGrp="1"/>
          </p:cNvSpPr>
          <p:nvPr>
            <p:ph type="body" idx="1"/>
          </p:nvPr>
        </p:nvSpPr>
        <p:spPr/>
        <p:txBody>
          <a:bodyPr/>
          <a:lstStyle/>
          <a:p>
            <a:pPr>
              <a:buNone/>
            </a:pPr>
            <a:r>
              <a:rPr lang="pl-PL" dirty="0"/>
              <a:t>Zasada najmniejszych uprawnień, czyli </a:t>
            </a:r>
            <a:r>
              <a:rPr lang="pl-PL" b="1" dirty="0"/>
              <a:t>Least Privilege Access</a:t>
            </a:r>
            <a:r>
              <a:rPr lang="pl-PL" dirty="0"/>
              <a:t>, to fundament podejścia Zero Trust.</a:t>
            </a:r>
            <a:br>
              <a:rPr lang="pl-PL" dirty="0"/>
            </a:br>
            <a:r>
              <a:rPr lang="pl-PL" dirty="0"/>
              <a:t>Polega ona na tym, że każdy użytkownik – niezależnie od stanowiska – ma dostęp wyłącznie do tych zasobów i danych, które są mu absolutnie niezbędne do wykonywania swoich obowiązków, nic ponad to.</a:t>
            </a:r>
          </a:p>
          <a:p>
            <a:pPr>
              <a:buNone/>
            </a:pPr>
            <a:r>
              <a:rPr lang="pl-PL" dirty="0"/>
              <a:t>Dlaczego to takie ważne?</a:t>
            </a:r>
            <a:br>
              <a:rPr lang="pl-PL" dirty="0"/>
            </a:br>
            <a:r>
              <a:rPr lang="pl-PL" dirty="0"/>
              <a:t>Wielu poważnych incydentów bezpieczeństwa wynika nie z ataku z zewnątrz, ale z działań od środka – przez pracowników, którzy wykorzystują nadmierne uprawnienia, bądź przez konta przejęte przez cyberprzestępców.</a:t>
            </a:r>
            <a:br>
              <a:rPr lang="pl-PL" dirty="0"/>
            </a:br>
            <a:r>
              <a:rPr lang="pl-PL" dirty="0"/>
              <a:t>Jeśli administrator, analityk czy nawet zwykły użytkownik ma dostęp do wszystkiego, pojedyncze naruszenie takiego konta może prowadzić do ogromnych szkód: masowego wycieku danych, sabotażu, czy rozprzestrzenienia złośliwego oprogramowania.</a:t>
            </a:r>
          </a:p>
          <a:p>
            <a:pPr>
              <a:buNone/>
            </a:pPr>
            <a:r>
              <a:rPr lang="pl-PL" dirty="0"/>
              <a:t>Z kolei dzięki zasadzie minimalnych uprawnień – nawet jeśli ktoś z wewnątrz będzie próbował działać na szkodę organizacji, albo jego konto zostanie przejęte, zakres możliwych strat jest ograniczony do absolutnego minimum.</a:t>
            </a:r>
            <a:br>
              <a:rPr lang="pl-PL" dirty="0"/>
            </a:br>
            <a:r>
              <a:rPr lang="pl-PL" dirty="0"/>
              <a:t>Każda próba uzyskania szerszego dostępu niż zwykle staje się od razu podejrzana i może zostać automatycznie wykryta przez systemy monitoringu.</a:t>
            </a:r>
          </a:p>
          <a:p>
            <a:r>
              <a:rPr lang="pl-PL" dirty="0"/>
              <a:t>W praktyce oznacza to, że regularnie przeglądamy i ograniczamy uprawnienia użytkowników, eliminujemy tzw. 'przywileje domyślne', a dostęp do wrażliwych danych jest przyznawany tylko na określony czas i za zgodą.</a:t>
            </a:r>
          </a:p>
          <a:p>
            <a:endParaRPr lang="en-GB" dirty="0"/>
          </a:p>
        </p:txBody>
      </p:sp>
      <p:sp>
        <p:nvSpPr>
          <p:cNvPr id="4" name="Symbol zastępczy numeru slajdu 3">
            <a:extLst>
              <a:ext uri="{FF2B5EF4-FFF2-40B4-BE49-F238E27FC236}">
                <a16:creationId xmlns:a16="http://schemas.microsoft.com/office/drawing/2014/main" id="{2DCCD462-378C-DC7C-6E54-FD473EBECF6A}"/>
              </a:ext>
            </a:extLst>
          </p:cNvPr>
          <p:cNvSpPr>
            <a:spLocks noGrp="1"/>
          </p:cNvSpPr>
          <p:nvPr>
            <p:ph type="sldNum" sz="quarter" idx="5"/>
          </p:nvPr>
        </p:nvSpPr>
        <p:spPr/>
        <p:txBody>
          <a:bodyPr/>
          <a:lstStyle/>
          <a:p>
            <a:fld id="{C62F21EA-7810-6A49-AC96-61E1C994095C}" type="slidenum">
              <a:rPr lang="en-GB" smtClean="0"/>
              <a:t>10</a:t>
            </a:fld>
            <a:endParaRPr lang="en-GB" dirty="0"/>
          </a:p>
        </p:txBody>
      </p:sp>
    </p:spTree>
    <p:extLst>
      <p:ext uri="{BB962C8B-B14F-4D97-AF65-F5344CB8AC3E}">
        <p14:creationId xmlns:p14="http://schemas.microsoft.com/office/powerpoint/2010/main" val="105960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C2471D-5FAB-31D4-8E3A-05EF0D8DE820}"/>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endParaRPr lang="en-GB"/>
          </a:p>
        </p:txBody>
      </p:sp>
      <p:sp>
        <p:nvSpPr>
          <p:cNvPr id="3" name="Podtytuł 2">
            <a:extLst>
              <a:ext uri="{FF2B5EF4-FFF2-40B4-BE49-F238E27FC236}">
                <a16:creationId xmlns:a16="http://schemas.microsoft.com/office/drawing/2014/main" id="{C93BA415-6C50-F76E-3B0C-21B26BA836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GB"/>
          </a:p>
        </p:txBody>
      </p:sp>
      <p:sp>
        <p:nvSpPr>
          <p:cNvPr id="4" name="Symbol zastępczy daty 3">
            <a:extLst>
              <a:ext uri="{FF2B5EF4-FFF2-40B4-BE49-F238E27FC236}">
                <a16:creationId xmlns:a16="http://schemas.microsoft.com/office/drawing/2014/main" id="{470709D9-0DFB-DEEF-99A7-988DD4A4732E}"/>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5" name="Symbol zastępczy stopki 4">
            <a:extLst>
              <a:ext uri="{FF2B5EF4-FFF2-40B4-BE49-F238E27FC236}">
                <a16:creationId xmlns:a16="http://schemas.microsoft.com/office/drawing/2014/main" id="{76CBEAB7-BF8E-AB61-8CC9-00B451883D58}"/>
              </a:ext>
            </a:extLst>
          </p:cNvPr>
          <p:cNvSpPr>
            <a:spLocks noGrp="1"/>
          </p:cNvSpPr>
          <p:nvPr>
            <p:ph type="ftr" sz="quarter" idx="11"/>
          </p:nvPr>
        </p:nvSpPr>
        <p:spPr/>
        <p:txBody>
          <a:bodyPr/>
          <a:lstStyle/>
          <a:p>
            <a:endParaRPr lang="en-GB" dirty="0"/>
          </a:p>
        </p:txBody>
      </p:sp>
      <p:sp>
        <p:nvSpPr>
          <p:cNvPr id="6" name="Symbol zastępczy numeru slajdu 5">
            <a:extLst>
              <a:ext uri="{FF2B5EF4-FFF2-40B4-BE49-F238E27FC236}">
                <a16:creationId xmlns:a16="http://schemas.microsoft.com/office/drawing/2014/main" id="{4166DB23-0D1A-3669-70FC-97988C3917CA}"/>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6043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95496A-66A7-19DA-2987-70C1CF4DE00C}"/>
              </a:ext>
            </a:extLst>
          </p:cNvPr>
          <p:cNvSpPr>
            <a:spLocks noGrp="1"/>
          </p:cNvSpPr>
          <p:nvPr>
            <p:ph type="title"/>
          </p:nvPr>
        </p:nvSpPr>
        <p:spPr/>
        <p:txBody>
          <a:bodyPr/>
          <a:lstStyle/>
          <a:p>
            <a:r>
              <a:rPr lang="pl-PL"/>
              <a:t>Kliknij, aby edytować styl</a:t>
            </a:r>
            <a:endParaRPr lang="en-GB"/>
          </a:p>
        </p:txBody>
      </p:sp>
      <p:sp>
        <p:nvSpPr>
          <p:cNvPr id="3" name="Symbol zastępczy tytułu pionowego 2">
            <a:extLst>
              <a:ext uri="{FF2B5EF4-FFF2-40B4-BE49-F238E27FC236}">
                <a16:creationId xmlns:a16="http://schemas.microsoft.com/office/drawing/2014/main" id="{BBF71B29-202D-EBE4-87A7-0C633166E533}"/>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daty 3">
            <a:extLst>
              <a:ext uri="{FF2B5EF4-FFF2-40B4-BE49-F238E27FC236}">
                <a16:creationId xmlns:a16="http://schemas.microsoft.com/office/drawing/2014/main" id="{31B831E6-623A-3296-F794-0BA1D3A23EC7}"/>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5" name="Symbol zastępczy stopki 4">
            <a:extLst>
              <a:ext uri="{FF2B5EF4-FFF2-40B4-BE49-F238E27FC236}">
                <a16:creationId xmlns:a16="http://schemas.microsoft.com/office/drawing/2014/main" id="{DB4F5BB4-20F6-DAAA-968D-24A123FFAC51}"/>
              </a:ext>
            </a:extLst>
          </p:cNvPr>
          <p:cNvSpPr>
            <a:spLocks noGrp="1"/>
          </p:cNvSpPr>
          <p:nvPr>
            <p:ph type="ftr" sz="quarter" idx="11"/>
          </p:nvPr>
        </p:nvSpPr>
        <p:spPr/>
        <p:txBody>
          <a:bodyPr/>
          <a:lstStyle/>
          <a:p>
            <a:endParaRPr lang="en-GB" dirty="0"/>
          </a:p>
        </p:txBody>
      </p:sp>
      <p:sp>
        <p:nvSpPr>
          <p:cNvPr id="6" name="Symbol zastępczy numeru slajdu 5">
            <a:extLst>
              <a:ext uri="{FF2B5EF4-FFF2-40B4-BE49-F238E27FC236}">
                <a16:creationId xmlns:a16="http://schemas.microsoft.com/office/drawing/2014/main" id="{1F183C2C-0E33-03F3-61E1-9B6E33C58ACD}"/>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71673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172B38A1-E3D0-F653-40BE-E29346674779}"/>
              </a:ext>
            </a:extLst>
          </p:cNvPr>
          <p:cNvSpPr>
            <a:spLocks noGrp="1"/>
          </p:cNvSpPr>
          <p:nvPr>
            <p:ph type="title" orient="vert"/>
          </p:nvPr>
        </p:nvSpPr>
        <p:spPr>
          <a:xfrm>
            <a:off x="8724900" y="365125"/>
            <a:ext cx="2628900" cy="5811838"/>
          </a:xfrm>
        </p:spPr>
        <p:txBody>
          <a:bodyPr vert="eaVert"/>
          <a:lstStyle/>
          <a:p>
            <a:r>
              <a:rPr lang="pl-PL"/>
              <a:t>Kliknij, aby edytować styl</a:t>
            </a:r>
            <a:endParaRPr lang="en-GB"/>
          </a:p>
        </p:txBody>
      </p:sp>
      <p:sp>
        <p:nvSpPr>
          <p:cNvPr id="3" name="Symbol zastępczy tytułu pionowego 2">
            <a:extLst>
              <a:ext uri="{FF2B5EF4-FFF2-40B4-BE49-F238E27FC236}">
                <a16:creationId xmlns:a16="http://schemas.microsoft.com/office/drawing/2014/main" id="{C1B07078-FEB1-E300-51AD-36D4953C795A}"/>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daty 3">
            <a:extLst>
              <a:ext uri="{FF2B5EF4-FFF2-40B4-BE49-F238E27FC236}">
                <a16:creationId xmlns:a16="http://schemas.microsoft.com/office/drawing/2014/main" id="{03816BAF-A5A1-4941-DF94-EA6DD9A95413}"/>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5" name="Symbol zastępczy stopki 4">
            <a:extLst>
              <a:ext uri="{FF2B5EF4-FFF2-40B4-BE49-F238E27FC236}">
                <a16:creationId xmlns:a16="http://schemas.microsoft.com/office/drawing/2014/main" id="{DD8AAD12-9C88-A532-E3D1-B8A3158DCF65}"/>
              </a:ext>
            </a:extLst>
          </p:cNvPr>
          <p:cNvSpPr>
            <a:spLocks noGrp="1"/>
          </p:cNvSpPr>
          <p:nvPr>
            <p:ph type="ftr" sz="quarter" idx="11"/>
          </p:nvPr>
        </p:nvSpPr>
        <p:spPr/>
        <p:txBody>
          <a:bodyPr/>
          <a:lstStyle/>
          <a:p>
            <a:endParaRPr lang="en-GB" dirty="0"/>
          </a:p>
        </p:txBody>
      </p:sp>
      <p:sp>
        <p:nvSpPr>
          <p:cNvPr id="6" name="Symbol zastępczy numeru slajdu 5">
            <a:extLst>
              <a:ext uri="{FF2B5EF4-FFF2-40B4-BE49-F238E27FC236}">
                <a16:creationId xmlns:a16="http://schemas.microsoft.com/office/drawing/2014/main" id="{0E85B8F7-BB3D-3432-660A-C41485C41EE5}"/>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2401600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F35182D-5D32-0376-53D7-B22E3B64612B}"/>
              </a:ext>
            </a:extLst>
          </p:cNvPr>
          <p:cNvSpPr>
            <a:spLocks noGrp="1"/>
          </p:cNvSpPr>
          <p:nvPr>
            <p:ph type="title"/>
          </p:nvPr>
        </p:nvSpPr>
        <p:spPr/>
        <p:txBody>
          <a:bodyPr/>
          <a:lstStyle/>
          <a:p>
            <a:r>
              <a:rPr lang="pl-PL"/>
              <a:t>Kliknij, aby edytować styl</a:t>
            </a:r>
            <a:endParaRPr lang="en-GB"/>
          </a:p>
        </p:txBody>
      </p:sp>
      <p:sp>
        <p:nvSpPr>
          <p:cNvPr id="3" name="Symbol zastępczy zawartości 2">
            <a:extLst>
              <a:ext uri="{FF2B5EF4-FFF2-40B4-BE49-F238E27FC236}">
                <a16:creationId xmlns:a16="http://schemas.microsoft.com/office/drawing/2014/main" id="{663F1FE7-8F27-FEF9-3923-0A7D51830D5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daty 3">
            <a:extLst>
              <a:ext uri="{FF2B5EF4-FFF2-40B4-BE49-F238E27FC236}">
                <a16:creationId xmlns:a16="http://schemas.microsoft.com/office/drawing/2014/main" id="{9C2B1893-650B-6776-535E-3658D746E7A3}"/>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5" name="Symbol zastępczy stopki 4">
            <a:extLst>
              <a:ext uri="{FF2B5EF4-FFF2-40B4-BE49-F238E27FC236}">
                <a16:creationId xmlns:a16="http://schemas.microsoft.com/office/drawing/2014/main" id="{7A6AB46D-6B05-EC22-887A-488F46E705D3}"/>
              </a:ext>
            </a:extLst>
          </p:cNvPr>
          <p:cNvSpPr>
            <a:spLocks noGrp="1"/>
          </p:cNvSpPr>
          <p:nvPr>
            <p:ph type="ftr" sz="quarter" idx="11"/>
          </p:nvPr>
        </p:nvSpPr>
        <p:spPr/>
        <p:txBody>
          <a:bodyPr/>
          <a:lstStyle/>
          <a:p>
            <a:endParaRPr lang="en-GB" dirty="0"/>
          </a:p>
        </p:txBody>
      </p:sp>
      <p:sp>
        <p:nvSpPr>
          <p:cNvPr id="6" name="Symbol zastępczy numeru slajdu 5">
            <a:extLst>
              <a:ext uri="{FF2B5EF4-FFF2-40B4-BE49-F238E27FC236}">
                <a16:creationId xmlns:a16="http://schemas.microsoft.com/office/drawing/2014/main" id="{F07B4BCB-3917-DFF4-17EF-80587E6718C3}"/>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801944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C150416-A595-42E8-5B30-2B38D56FBAC1}"/>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endParaRPr lang="en-GB"/>
          </a:p>
        </p:txBody>
      </p:sp>
      <p:sp>
        <p:nvSpPr>
          <p:cNvPr id="3" name="Symbol zastępczy tekstu 2">
            <a:extLst>
              <a:ext uri="{FF2B5EF4-FFF2-40B4-BE49-F238E27FC236}">
                <a16:creationId xmlns:a16="http://schemas.microsoft.com/office/drawing/2014/main" id="{12E61DC9-5699-2EB7-D0D4-86EAE96CA1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4D860C54-7589-9EC3-E9AE-8150CAAEF8A8}"/>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5" name="Symbol zastępczy stopki 4">
            <a:extLst>
              <a:ext uri="{FF2B5EF4-FFF2-40B4-BE49-F238E27FC236}">
                <a16:creationId xmlns:a16="http://schemas.microsoft.com/office/drawing/2014/main" id="{6F097CE0-B31B-217A-E052-DF9AC5C22E0B}"/>
              </a:ext>
            </a:extLst>
          </p:cNvPr>
          <p:cNvSpPr>
            <a:spLocks noGrp="1"/>
          </p:cNvSpPr>
          <p:nvPr>
            <p:ph type="ftr" sz="quarter" idx="11"/>
          </p:nvPr>
        </p:nvSpPr>
        <p:spPr/>
        <p:txBody>
          <a:bodyPr/>
          <a:lstStyle/>
          <a:p>
            <a:endParaRPr lang="en-GB" dirty="0"/>
          </a:p>
        </p:txBody>
      </p:sp>
      <p:sp>
        <p:nvSpPr>
          <p:cNvPr id="6" name="Symbol zastępczy numeru slajdu 5">
            <a:extLst>
              <a:ext uri="{FF2B5EF4-FFF2-40B4-BE49-F238E27FC236}">
                <a16:creationId xmlns:a16="http://schemas.microsoft.com/office/drawing/2014/main" id="{61623CF2-71D7-27C0-4023-23768369828C}"/>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342156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37F73C-B530-1A30-FE3E-609CCB9B1B8B}"/>
              </a:ext>
            </a:extLst>
          </p:cNvPr>
          <p:cNvSpPr>
            <a:spLocks noGrp="1"/>
          </p:cNvSpPr>
          <p:nvPr>
            <p:ph type="title"/>
          </p:nvPr>
        </p:nvSpPr>
        <p:spPr/>
        <p:txBody>
          <a:bodyPr/>
          <a:lstStyle/>
          <a:p>
            <a:r>
              <a:rPr lang="pl-PL"/>
              <a:t>Kliknij, aby edytować styl</a:t>
            </a:r>
            <a:endParaRPr lang="en-GB"/>
          </a:p>
        </p:txBody>
      </p:sp>
      <p:sp>
        <p:nvSpPr>
          <p:cNvPr id="3" name="Symbol zastępczy zawartości 2">
            <a:extLst>
              <a:ext uri="{FF2B5EF4-FFF2-40B4-BE49-F238E27FC236}">
                <a16:creationId xmlns:a16="http://schemas.microsoft.com/office/drawing/2014/main" id="{22E50E9A-41A4-9B4D-89EB-0ABD8D7D2875}"/>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zawartości 3">
            <a:extLst>
              <a:ext uri="{FF2B5EF4-FFF2-40B4-BE49-F238E27FC236}">
                <a16:creationId xmlns:a16="http://schemas.microsoft.com/office/drawing/2014/main" id="{A5AE799F-3F6A-79F1-248E-3364DF2CD9BD}"/>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5" name="Symbol zastępczy daty 4">
            <a:extLst>
              <a:ext uri="{FF2B5EF4-FFF2-40B4-BE49-F238E27FC236}">
                <a16:creationId xmlns:a16="http://schemas.microsoft.com/office/drawing/2014/main" id="{0FB76DC9-EC4F-63DD-5533-E143C50C7FB1}"/>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6" name="Symbol zastępczy stopki 5">
            <a:extLst>
              <a:ext uri="{FF2B5EF4-FFF2-40B4-BE49-F238E27FC236}">
                <a16:creationId xmlns:a16="http://schemas.microsoft.com/office/drawing/2014/main" id="{BB52B16B-943B-5E25-1A8D-FB6412209BBE}"/>
              </a:ext>
            </a:extLst>
          </p:cNvPr>
          <p:cNvSpPr>
            <a:spLocks noGrp="1"/>
          </p:cNvSpPr>
          <p:nvPr>
            <p:ph type="ftr" sz="quarter" idx="11"/>
          </p:nvPr>
        </p:nvSpPr>
        <p:spPr/>
        <p:txBody>
          <a:bodyPr/>
          <a:lstStyle/>
          <a:p>
            <a:endParaRPr lang="en-GB" dirty="0"/>
          </a:p>
        </p:txBody>
      </p:sp>
      <p:sp>
        <p:nvSpPr>
          <p:cNvPr id="7" name="Symbol zastępczy numeru slajdu 6">
            <a:extLst>
              <a:ext uri="{FF2B5EF4-FFF2-40B4-BE49-F238E27FC236}">
                <a16:creationId xmlns:a16="http://schemas.microsoft.com/office/drawing/2014/main" id="{CED74A53-D3B5-FE4A-37CF-24EF15D09938}"/>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419952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568485-7320-B524-CEB6-447C44F194C6}"/>
              </a:ext>
            </a:extLst>
          </p:cNvPr>
          <p:cNvSpPr>
            <a:spLocks noGrp="1"/>
          </p:cNvSpPr>
          <p:nvPr>
            <p:ph type="title"/>
          </p:nvPr>
        </p:nvSpPr>
        <p:spPr>
          <a:xfrm>
            <a:off x="839788" y="365125"/>
            <a:ext cx="10515600" cy="1325563"/>
          </a:xfrm>
        </p:spPr>
        <p:txBody>
          <a:bodyPr/>
          <a:lstStyle/>
          <a:p>
            <a:r>
              <a:rPr lang="pl-PL"/>
              <a:t>Kliknij, aby edytować styl</a:t>
            </a:r>
            <a:endParaRPr lang="en-GB"/>
          </a:p>
        </p:txBody>
      </p:sp>
      <p:sp>
        <p:nvSpPr>
          <p:cNvPr id="3" name="Symbol zastępczy tekstu 2">
            <a:extLst>
              <a:ext uri="{FF2B5EF4-FFF2-40B4-BE49-F238E27FC236}">
                <a16:creationId xmlns:a16="http://schemas.microsoft.com/office/drawing/2014/main" id="{F3A3B358-7553-B4DF-710C-7F23DA56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7AFD18F3-4C0E-E9FF-B48F-531C181372C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5" name="Symbol zastępczy tekstu 4">
            <a:extLst>
              <a:ext uri="{FF2B5EF4-FFF2-40B4-BE49-F238E27FC236}">
                <a16:creationId xmlns:a16="http://schemas.microsoft.com/office/drawing/2014/main" id="{E57EF5C2-F317-8353-2860-7A7543AE90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029ACDBF-4796-78BD-75A9-6DB325CE8ED2}"/>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7" name="Symbol zastępczy daty 6">
            <a:extLst>
              <a:ext uri="{FF2B5EF4-FFF2-40B4-BE49-F238E27FC236}">
                <a16:creationId xmlns:a16="http://schemas.microsoft.com/office/drawing/2014/main" id="{228D99AB-6877-8042-BB75-30DC17EAA378}"/>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8" name="Symbol zastępczy stopki 7">
            <a:extLst>
              <a:ext uri="{FF2B5EF4-FFF2-40B4-BE49-F238E27FC236}">
                <a16:creationId xmlns:a16="http://schemas.microsoft.com/office/drawing/2014/main" id="{A95C22CE-7DBD-0365-27B1-850DEF6F1BCF}"/>
              </a:ext>
            </a:extLst>
          </p:cNvPr>
          <p:cNvSpPr>
            <a:spLocks noGrp="1"/>
          </p:cNvSpPr>
          <p:nvPr>
            <p:ph type="ftr" sz="quarter" idx="11"/>
          </p:nvPr>
        </p:nvSpPr>
        <p:spPr/>
        <p:txBody>
          <a:bodyPr/>
          <a:lstStyle/>
          <a:p>
            <a:endParaRPr lang="en-GB" dirty="0"/>
          </a:p>
        </p:txBody>
      </p:sp>
      <p:sp>
        <p:nvSpPr>
          <p:cNvPr id="9" name="Symbol zastępczy numeru slajdu 8">
            <a:extLst>
              <a:ext uri="{FF2B5EF4-FFF2-40B4-BE49-F238E27FC236}">
                <a16:creationId xmlns:a16="http://schemas.microsoft.com/office/drawing/2014/main" id="{BE98CE6C-40FB-F007-54B9-D22A468AD4F6}"/>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113600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9F7473-AE77-2DB9-DBCE-C4C2AF5B9CBE}"/>
              </a:ext>
            </a:extLst>
          </p:cNvPr>
          <p:cNvSpPr>
            <a:spLocks noGrp="1"/>
          </p:cNvSpPr>
          <p:nvPr>
            <p:ph type="title"/>
          </p:nvPr>
        </p:nvSpPr>
        <p:spPr/>
        <p:txBody>
          <a:bodyPr/>
          <a:lstStyle/>
          <a:p>
            <a:r>
              <a:rPr lang="pl-PL"/>
              <a:t>Kliknij, aby edytować styl</a:t>
            </a:r>
            <a:endParaRPr lang="en-GB"/>
          </a:p>
        </p:txBody>
      </p:sp>
      <p:sp>
        <p:nvSpPr>
          <p:cNvPr id="3" name="Symbol zastępczy daty 2">
            <a:extLst>
              <a:ext uri="{FF2B5EF4-FFF2-40B4-BE49-F238E27FC236}">
                <a16:creationId xmlns:a16="http://schemas.microsoft.com/office/drawing/2014/main" id="{6B306EB3-0DE8-4DEF-FBA9-D664521196A2}"/>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4" name="Symbol zastępczy stopki 3">
            <a:extLst>
              <a:ext uri="{FF2B5EF4-FFF2-40B4-BE49-F238E27FC236}">
                <a16:creationId xmlns:a16="http://schemas.microsoft.com/office/drawing/2014/main" id="{01151278-3FD2-428B-C667-23744C9CB0BB}"/>
              </a:ext>
            </a:extLst>
          </p:cNvPr>
          <p:cNvSpPr>
            <a:spLocks noGrp="1"/>
          </p:cNvSpPr>
          <p:nvPr>
            <p:ph type="ftr" sz="quarter" idx="11"/>
          </p:nvPr>
        </p:nvSpPr>
        <p:spPr/>
        <p:txBody>
          <a:bodyPr/>
          <a:lstStyle/>
          <a:p>
            <a:endParaRPr lang="en-GB" dirty="0"/>
          </a:p>
        </p:txBody>
      </p:sp>
      <p:sp>
        <p:nvSpPr>
          <p:cNvPr id="5" name="Symbol zastępczy numeru slajdu 4">
            <a:extLst>
              <a:ext uri="{FF2B5EF4-FFF2-40B4-BE49-F238E27FC236}">
                <a16:creationId xmlns:a16="http://schemas.microsoft.com/office/drawing/2014/main" id="{A36C9B50-DF51-52B2-0BBD-0C7A85F4DFED}"/>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309115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001D3A4C-5522-7034-056C-E519FB4AA58A}"/>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3" name="Symbol zastępczy stopki 2">
            <a:extLst>
              <a:ext uri="{FF2B5EF4-FFF2-40B4-BE49-F238E27FC236}">
                <a16:creationId xmlns:a16="http://schemas.microsoft.com/office/drawing/2014/main" id="{3BE28B73-6707-423C-DA09-BD77A8C511BA}"/>
              </a:ext>
            </a:extLst>
          </p:cNvPr>
          <p:cNvSpPr>
            <a:spLocks noGrp="1"/>
          </p:cNvSpPr>
          <p:nvPr>
            <p:ph type="ftr" sz="quarter" idx="11"/>
          </p:nvPr>
        </p:nvSpPr>
        <p:spPr/>
        <p:txBody>
          <a:bodyPr/>
          <a:lstStyle/>
          <a:p>
            <a:endParaRPr lang="en-GB" dirty="0"/>
          </a:p>
        </p:txBody>
      </p:sp>
      <p:sp>
        <p:nvSpPr>
          <p:cNvPr id="4" name="Symbol zastępczy numeru slajdu 3">
            <a:extLst>
              <a:ext uri="{FF2B5EF4-FFF2-40B4-BE49-F238E27FC236}">
                <a16:creationId xmlns:a16="http://schemas.microsoft.com/office/drawing/2014/main" id="{4FED5310-1A9E-470D-F5EA-9CA723FFD4F5}"/>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1939266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2887D3-8EB0-6F84-266B-E41B8C5F4BBD}"/>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GB"/>
          </a:p>
        </p:txBody>
      </p:sp>
      <p:sp>
        <p:nvSpPr>
          <p:cNvPr id="3" name="Symbol zastępczy zawartości 2">
            <a:extLst>
              <a:ext uri="{FF2B5EF4-FFF2-40B4-BE49-F238E27FC236}">
                <a16:creationId xmlns:a16="http://schemas.microsoft.com/office/drawing/2014/main" id="{CD06BD0C-FDCA-B9C0-A2E8-DADECAED95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tekstu 3">
            <a:extLst>
              <a:ext uri="{FF2B5EF4-FFF2-40B4-BE49-F238E27FC236}">
                <a16:creationId xmlns:a16="http://schemas.microsoft.com/office/drawing/2014/main" id="{D7A07953-540F-3B14-FC00-A43526F6E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D4772E7A-4E6D-659E-C696-E796AA15A17F}"/>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6" name="Symbol zastępczy stopki 5">
            <a:extLst>
              <a:ext uri="{FF2B5EF4-FFF2-40B4-BE49-F238E27FC236}">
                <a16:creationId xmlns:a16="http://schemas.microsoft.com/office/drawing/2014/main" id="{755D6EE2-EF26-0ADD-2644-9FD94B27EA37}"/>
              </a:ext>
            </a:extLst>
          </p:cNvPr>
          <p:cNvSpPr>
            <a:spLocks noGrp="1"/>
          </p:cNvSpPr>
          <p:nvPr>
            <p:ph type="ftr" sz="quarter" idx="11"/>
          </p:nvPr>
        </p:nvSpPr>
        <p:spPr/>
        <p:txBody>
          <a:bodyPr/>
          <a:lstStyle/>
          <a:p>
            <a:endParaRPr lang="en-GB" dirty="0"/>
          </a:p>
        </p:txBody>
      </p:sp>
      <p:sp>
        <p:nvSpPr>
          <p:cNvPr id="7" name="Symbol zastępczy numeru slajdu 6">
            <a:extLst>
              <a:ext uri="{FF2B5EF4-FFF2-40B4-BE49-F238E27FC236}">
                <a16:creationId xmlns:a16="http://schemas.microsoft.com/office/drawing/2014/main" id="{6D526D83-4A87-4FD8-00A5-1995ACA51832}"/>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907535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45850D5-C7C9-176A-8E98-2BEDDE43EDC5}"/>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GB"/>
          </a:p>
        </p:txBody>
      </p:sp>
      <p:sp>
        <p:nvSpPr>
          <p:cNvPr id="3" name="Symbol zastępczy obrazu 2">
            <a:extLst>
              <a:ext uri="{FF2B5EF4-FFF2-40B4-BE49-F238E27FC236}">
                <a16:creationId xmlns:a16="http://schemas.microsoft.com/office/drawing/2014/main" id="{1DA6A955-FCE7-939B-8783-2391DC2020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Symbol zastępczy tekstu 3">
            <a:extLst>
              <a:ext uri="{FF2B5EF4-FFF2-40B4-BE49-F238E27FC236}">
                <a16:creationId xmlns:a16="http://schemas.microsoft.com/office/drawing/2014/main" id="{115F4569-89A8-32A2-39AD-D9A2A6CC3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99373225-D185-36DC-B8C2-2AC76E93A6DC}"/>
              </a:ext>
            </a:extLst>
          </p:cNvPr>
          <p:cNvSpPr>
            <a:spLocks noGrp="1"/>
          </p:cNvSpPr>
          <p:nvPr>
            <p:ph type="dt" sz="half" idx="10"/>
          </p:nvPr>
        </p:nvSpPr>
        <p:spPr/>
        <p:txBody>
          <a:bodyPr/>
          <a:lstStyle/>
          <a:p>
            <a:fld id="{C9EC2B23-AF53-5948-990E-5F78533C3B43}" type="datetimeFigureOut">
              <a:rPr lang="en-GB" smtClean="0"/>
              <a:t>21/05/2025</a:t>
            </a:fld>
            <a:endParaRPr lang="en-GB" dirty="0"/>
          </a:p>
        </p:txBody>
      </p:sp>
      <p:sp>
        <p:nvSpPr>
          <p:cNvPr id="6" name="Symbol zastępczy stopki 5">
            <a:extLst>
              <a:ext uri="{FF2B5EF4-FFF2-40B4-BE49-F238E27FC236}">
                <a16:creationId xmlns:a16="http://schemas.microsoft.com/office/drawing/2014/main" id="{3A2B9EFC-9C63-F274-7C47-66682F9F8C19}"/>
              </a:ext>
            </a:extLst>
          </p:cNvPr>
          <p:cNvSpPr>
            <a:spLocks noGrp="1"/>
          </p:cNvSpPr>
          <p:nvPr>
            <p:ph type="ftr" sz="quarter" idx="11"/>
          </p:nvPr>
        </p:nvSpPr>
        <p:spPr/>
        <p:txBody>
          <a:bodyPr/>
          <a:lstStyle/>
          <a:p>
            <a:endParaRPr lang="en-GB" dirty="0"/>
          </a:p>
        </p:txBody>
      </p:sp>
      <p:sp>
        <p:nvSpPr>
          <p:cNvPr id="7" name="Symbol zastępczy numeru slajdu 6">
            <a:extLst>
              <a:ext uri="{FF2B5EF4-FFF2-40B4-BE49-F238E27FC236}">
                <a16:creationId xmlns:a16="http://schemas.microsoft.com/office/drawing/2014/main" id="{82FA58F5-E54A-9CC4-89DD-DEF94710F6A6}"/>
              </a:ext>
            </a:extLst>
          </p:cNvPr>
          <p:cNvSpPr>
            <a:spLocks noGrp="1"/>
          </p:cNvSpPr>
          <p:nvPr>
            <p:ph type="sldNum" sz="quarter" idx="12"/>
          </p:nvPr>
        </p:nvSpPr>
        <p:spPr/>
        <p:txBody>
          <a:bodyPr/>
          <a:lstStyle/>
          <a:p>
            <a:fld id="{ACE6F35E-7259-6148-8AE7-1340BAD61FCD}" type="slidenum">
              <a:rPr lang="en-GB" smtClean="0"/>
              <a:t>‹#›</a:t>
            </a:fld>
            <a:endParaRPr lang="en-GB" dirty="0"/>
          </a:p>
        </p:txBody>
      </p:sp>
    </p:spTree>
    <p:extLst>
      <p:ext uri="{BB962C8B-B14F-4D97-AF65-F5344CB8AC3E}">
        <p14:creationId xmlns:p14="http://schemas.microsoft.com/office/powerpoint/2010/main" val="1105715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4123BD42-C2C4-969D-FB9F-645AAE520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endParaRPr lang="en-GB"/>
          </a:p>
        </p:txBody>
      </p:sp>
      <p:sp>
        <p:nvSpPr>
          <p:cNvPr id="3" name="Symbol zastępczy tekstu 2">
            <a:extLst>
              <a:ext uri="{FF2B5EF4-FFF2-40B4-BE49-F238E27FC236}">
                <a16:creationId xmlns:a16="http://schemas.microsoft.com/office/drawing/2014/main" id="{63017978-13A2-B857-AE89-79FC346DF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daty 3">
            <a:extLst>
              <a:ext uri="{FF2B5EF4-FFF2-40B4-BE49-F238E27FC236}">
                <a16:creationId xmlns:a16="http://schemas.microsoft.com/office/drawing/2014/main" id="{E71D56B5-BC86-8E60-1866-CF29BEBC1C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EC2B23-AF53-5948-990E-5F78533C3B43}" type="datetimeFigureOut">
              <a:rPr lang="en-GB" smtClean="0"/>
              <a:t>21/05/2025</a:t>
            </a:fld>
            <a:endParaRPr lang="en-GB" dirty="0"/>
          </a:p>
        </p:txBody>
      </p:sp>
      <p:sp>
        <p:nvSpPr>
          <p:cNvPr id="5" name="Symbol zastępczy stopki 4">
            <a:extLst>
              <a:ext uri="{FF2B5EF4-FFF2-40B4-BE49-F238E27FC236}">
                <a16:creationId xmlns:a16="http://schemas.microsoft.com/office/drawing/2014/main" id="{8185F98C-ED87-B3A6-5579-7905C97FE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dirty="0"/>
          </a:p>
        </p:txBody>
      </p:sp>
      <p:sp>
        <p:nvSpPr>
          <p:cNvPr id="6" name="Symbol zastępczy numeru slajdu 5">
            <a:extLst>
              <a:ext uri="{FF2B5EF4-FFF2-40B4-BE49-F238E27FC236}">
                <a16:creationId xmlns:a16="http://schemas.microsoft.com/office/drawing/2014/main" id="{C9C86959-DBD8-61FF-98ED-85FD81D21D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E6F35E-7259-6148-8AE7-1340BAD61FCD}" type="slidenum">
              <a:rPr lang="en-GB" smtClean="0"/>
              <a:t>‹#›</a:t>
            </a:fld>
            <a:endParaRPr lang="en-GB" dirty="0"/>
          </a:p>
        </p:txBody>
      </p:sp>
    </p:spTree>
    <p:extLst>
      <p:ext uri="{BB962C8B-B14F-4D97-AF65-F5344CB8AC3E}">
        <p14:creationId xmlns:p14="http://schemas.microsoft.com/office/powerpoint/2010/main" val="3278254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0">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FDC6976E-8D2D-6329-A5DA-328EB68B9E13}"/>
              </a:ext>
            </a:extLst>
          </p:cNvPr>
          <p:cNvSpPr>
            <a:spLocks noGrp="1"/>
          </p:cNvSpPr>
          <p:nvPr>
            <p:ph type="ctrTitle"/>
          </p:nvPr>
        </p:nvSpPr>
        <p:spPr>
          <a:xfrm>
            <a:off x="599609" y="679731"/>
            <a:ext cx="4171994" cy="3736540"/>
          </a:xfrm>
        </p:spPr>
        <p:txBody>
          <a:bodyPr>
            <a:normAutofit/>
          </a:bodyPr>
          <a:lstStyle/>
          <a:p>
            <a:r>
              <a:rPr lang="pl-PL" sz="3300" noProof="0" dirty="0"/>
              <a:t>Zero Trust jako odpowiedź na cyberprzestępczość</a:t>
            </a:r>
            <a:br>
              <a:rPr lang="pl-PL" sz="3300" noProof="0" dirty="0"/>
            </a:br>
            <a:br>
              <a:rPr lang="pl-PL" sz="3300" noProof="0" dirty="0"/>
            </a:br>
            <a:r>
              <a:rPr lang="pl-PL" sz="3300" noProof="0" dirty="0"/>
              <a:t> </a:t>
            </a:r>
            <a:r>
              <a:rPr lang="pl-PL" sz="2800" i="1" noProof="0" dirty="0"/>
              <a:t>Jak chronić organizacje przed współczesnymi zagrożeniami?</a:t>
            </a:r>
          </a:p>
        </p:txBody>
      </p:sp>
      <p:sp>
        <p:nvSpPr>
          <p:cNvPr id="3" name="Podtytuł 2">
            <a:extLst>
              <a:ext uri="{FF2B5EF4-FFF2-40B4-BE49-F238E27FC236}">
                <a16:creationId xmlns:a16="http://schemas.microsoft.com/office/drawing/2014/main" id="{DEEE863B-E83B-9119-5E64-93D9BE53F0B8}"/>
              </a:ext>
            </a:extLst>
          </p:cNvPr>
          <p:cNvSpPr>
            <a:spLocks noGrp="1"/>
          </p:cNvSpPr>
          <p:nvPr>
            <p:ph type="subTitle" idx="1"/>
          </p:nvPr>
        </p:nvSpPr>
        <p:spPr>
          <a:xfrm>
            <a:off x="599609" y="4832440"/>
            <a:ext cx="4171994" cy="1035781"/>
          </a:xfrm>
        </p:spPr>
        <p:txBody>
          <a:bodyPr>
            <a:normAutofit/>
          </a:bodyPr>
          <a:lstStyle/>
          <a:p>
            <a:r>
              <a:rPr lang="pl-PL" noProof="0" dirty="0"/>
              <a:t>Tomasz Janczewski</a:t>
            </a:r>
          </a:p>
          <a:p>
            <a:r>
              <a:rPr lang="pl-PL" sz="1600" i="1" noProof="0" dirty="0"/>
              <a:t>Akademia Marynarki Wojennej w Gdyni </a:t>
            </a:r>
          </a:p>
        </p:txBody>
      </p:sp>
      <p:grpSp>
        <p:nvGrpSpPr>
          <p:cNvPr id="1038" name="Group 103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034" name="Straight Connector 103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5" name="Rectangle 103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1037" name="Rectangle 103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1026" name="Picture 2" descr="Wygenerowany obraz">
            <a:extLst>
              <a:ext uri="{FF2B5EF4-FFF2-40B4-BE49-F238E27FC236}">
                <a16:creationId xmlns:a16="http://schemas.microsoft.com/office/drawing/2014/main" id="{30B75268-8DBB-782D-4AC0-D7255D9F40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40572" y="569297"/>
            <a:ext cx="5608830" cy="5608830"/>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503DCB73-2BD6-62B6-4B3F-27FEFA764650}"/>
              </a:ext>
            </a:extLst>
          </p:cNvPr>
          <p:cNvSpPr txBox="1"/>
          <p:nvPr/>
        </p:nvSpPr>
        <p:spPr>
          <a:xfrm>
            <a:off x="2261937" y="6178127"/>
            <a:ext cx="1426994" cy="369332"/>
          </a:xfrm>
          <a:prstGeom prst="rect">
            <a:avLst/>
          </a:prstGeom>
          <a:noFill/>
        </p:spPr>
        <p:txBody>
          <a:bodyPr wrap="none" rtlCol="0">
            <a:spAutoFit/>
          </a:bodyPr>
          <a:lstStyle/>
          <a:p>
            <a:r>
              <a:rPr lang="pl-PL" noProof="0" dirty="0"/>
              <a:t>Gdynia 2025</a:t>
            </a:r>
          </a:p>
        </p:txBody>
      </p:sp>
    </p:spTree>
    <p:extLst>
      <p:ext uri="{BB962C8B-B14F-4D97-AF65-F5344CB8AC3E}">
        <p14:creationId xmlns:p14="http://schemas.microsoft.com/office/powerpoint/2010/main" val="881908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609D60-5D83-3837-121C-974479B3D4F1}"/>
            </a:ext>
          </a:extLst>
        </p:cNvPr>
        <p:cNvGrpSpPr/>
        <p:nvPr/>
      </p:nvGrpSpPr>
      <p:grpSpPr>
        <a:xfrm>
          <a:off x="0" y="0"/>
          <a:ext cx="0" cy="0"/>
          <a:chOff x="0" y="0"/>
          <a:chExt cx="0" cy="0"/>
        </a:xfrm>
      </p:grpSpPr>
      <p:sp>
        <p:nvSpPr>
          <p:cNvPr id="9229"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l-PL" noProof="0" dirty="0"/>
          </a:p>
        </p:txBody>
      </p:sp>
      <p:sp useBgFill="1">
        <p:nvSpPr>
          <p:cNvPr id="9230" name="Rectangle 9224">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4617491" cy="6858000"/>
          </a:xfrm>
          <a:prstGeom prst="rect">
            <a:avLst/>
          </a:prstGeom>
          <a:ln>
            <a:noFill/>
          </a:ln>
          <a:effectLst>
            <a:outerShdw blurRad="203200" dist="88900" dir="21540000" sx="94000" sy="94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useBgFill="1">
        <p:nvSpPr>
          <p:cNvPr id="9231" name="Rectangle 9226">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1"/>
            <a:ext cx="4617491" cy="5136739"/>
          </a:xfrm>
          <a:prstGeom prst="rect">
            <a:avLst/>
          </a:prstGeom>
          <a:ln>
            <a:noFill/>
          </a:ln>
          <a:effectLst>
            <a:outerShdw blurRad="177800" dist="1016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811AA0F8-C8D5-8CE6-1DF9-0DD87EDBE412}"/>
              </a:ext>
            </a:extLst>
          </p:cNvPr>
          <p:cNvSpPr>
            <a:spLocks noGrp="1"/>
          </p:cNvSpPr>
          <p:nvPr>
            <p:ph type="title"/>
          </p:nvPr>
        </p:nvSpPr>
        <p:spPr>
          <a:xfrm>
            <a:off x="652887" y="617921"/>
            <a:ext cx="3482041" cy="3988585"/>
          </a:xfrm>
        </p:spPr>
        <p:txBody>
          <a:bodyPr vert="horz" lIns="91440" tIns="45720" rIns="91440" bIns="45720" rtlCol="0" anchor="ctr">
            <a:normAutofit/>
          </a:bodyPr>
          <a:lstStyle/>
          <a:p>
            <a:r>
              <a:rPr lang="pl-PL" kern="1200" noProof="0" dirty="0">
                <a:solidFill>
                  <a:schemeClr val="tx1"/>
                </a:solidFill>
                <a:latin typeface="+mj-lt"/>
                <a:ea typeface="+mj-ea"/>
                <a:cs typeface="+mj-cs"/>
              </a:rPr>
              <a:t>Least Privilege Access</a:t>
            </a:r>
          </a:p>
        </p:txBody>
      </p:sp>
      <p:sp>
        <p:nvSpPr>
          <p:cNvPr id="3" name="Symbol zastępczy zawartości 2">
            <a:extLst>
              <a:ext uri="{FF2B5EF4-FFF2-40B4-BE49-F238E27FC236}">
                <a16:creationId xmlns:a16="http://schemas.microsoft.com/office/drawing/2014/main" id="{B571E262-A9DF-A522-C885-9A10E7305A89}"/>
              </a:ext>
            </a:extLst>
          </p:cNvPr>
          <p:cNvSpPr>
            <a:spLocks noGrp="1"/>
          </p:cNvSpPr>
          <p:nvPr>
            <p:ph idx="1"/>
          </p:nvPr>
        </p:nvSpPr>
        <p:spPr>
          <a:xfrm>
            <a:off x="652887" y="5480647"/>
            <a:ext cx="3482041" cy="989163"/>
          </a:xfrm>
        </p:spPr>
        <p:txBody>
          <a:bodyPr vert="horz" lIns="91440" tIns="45720" rIns="91440" bIns="45720" rtlCol="0" anchor="ctr">
            <a:normAutofit/>
          </a:bodyPr>
          <a:lstStyle/>
          <a:p>
            <a:pPr marL="0" indent="0">
              <a:buNone/>
            </a:pPr>
            <a:r>
              <a:rPr lang="pl-PL" sz="2000" kern="1200" noProof="0" dirty="0">
                <a:solidFill>
                  <a:schemeClr val="tx1"/>
                </a:solidFill>
                <a:latin typeface="+mn-lt"/>
                <a:ea typeface="+mn-ea"/>
                <a:cs typeface="+mn-cs"/>
              </a:rPr>
              <a:t>Każdy ma dostęp tylko do niezbędnych zasobów.</a:t>
            </a:r>
          </a:p>
        </p:txBody>
      </p:sp>
      <p:pic>
        <p:nvPicPr>
          <p:cNvPr id="9218" name="Picture 2" descr="Wygenerowany obraz">
            <a:extLst>
              <a:ext uri="{FF2B5EF4-FFF2-40B4-BE49-F238E27FC236}">
                <a16:creationId xmlns:a16="http://schemas.microsoft.com/office/drawing/2014/main" id="{6E57E7DE-ECF5-BB09-EB28-F4D9A4C6BE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9145" y="1334398"/>
            <a:ext cx="6409958" cy="427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321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45F80E-5687-6CC0-E15A-57BBFCDA197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327E9D23-62E0-17FD-A0EF-B313D1118AE1}"/>
              </a:ext>
            </a:extLst>
          </p:cNvPr>
          <p:cNvSpPr>
            <a:spLocks noGrp="1"/>
          </p:cNvSpPr>
          <p:nvPr>
            <p:ph type="title"/>
          </p:nvPr>
        </p:nvSpPr>
        <p:spPr>
          <a:xfrm>
            <a:off x="793662" y="386930"/>
            <a:ext cx="10066122" cy="1298448"/>
          </a:xfrm>
        </p:spPr>
        <p:txBody>
          <a:bodyPr anchor="b">
            <a:normAutofit/>
          </a:bodyPr>
          <a:lstStyle/>
          <a:p>
            <a:r>
              <a:rPr lang="pl-PL" sz="4800" noProof="0" dirty="0"/>
              <a:t>Monitorowanie i analiza (SOC)</a:t>
            </a:r>
          </a:p>
        </p:txBody>
      </p:sp>
      <p:sp>
        <p:nvSpPr>
          <p:cNvPr id="21" name="Rectangle 2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753F8335-D71F-4ABD-6B0C-0238EC65D90C}"/>
              </a:ext>
            </a:extLst>
          </p:cNvPr>
          <p:cNvSpPr>
            <a:spLocks noGrp="1"/>
          </p:cNvSpPr>
          <p:nvPr>
            <p:ph idx="1"/>
          </p:nvPr>
        </p:nvSpPr>
        <p:spPr>
          <a:xfrm>
            <a:off x="793661" y="2599509"/>
            <a:ext cx="4530898" cy="3639450"/>
          </a:xfrm>
        </p:spPr>
        <p:txBody>
          <a:bodyPr anchor="ctr">
            <a:normAutofit/>
          </a:bodyPr>
          <a:lstStyle/>
          <a:p>
            <a:r>
              <a:rPr lang="pl-PL" sz="2000" noProof="0" dirty="0"/>
              <a:t>Ciągła obserwacja</a:t>
            </a:r>
          </a:p>
          <a:p>
            <a:r>
              <a:rPr lang="pl-PL" sz="2000" noProof="0" dirty="0"/>
              <a:t>Wykrywanie nietypowych zachowań</a:t>
            </a:r>
          </a:p>
          <a:p>
            <a:r>
              <a:rPr lang="pl-PL" sz="2000" noProof="0" dirty="0"/>
              <a:t>Automatyczne reakcje</a:t>
            </a:r>
          </a:p>
          <a:p>
            <a:pPr marL="0" indent="0">
              <a:buNone/>
            </a:pPr>
            <a:endParaRPr lang="pl-PL" sz="2000" noProof="0" dirty="0"/>
          </a:p>
          <a:p>
            <a:endParaRPr lang="pl-PL" sz="2000" noProof="0" dirty="0"/>
          </a:p>
        </p:txBody>
      </p:sp>
      <p:pic>
        <p:nvPicPr>
          <p:cNvPr id="4" name="Picture 2" descr="Wygenerowany obraz">
            <a:extLst>
              <a:ext uri="{FF2B5EF4-FFF2-40B4-BE49-F238E27FC236}">
                <a16:creationId xmlns:a16="http://schemas.microsoft.com/office/drawing/2014/main" id="{0380D515-DC38-B3FC-68F3-53FCDDB784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622472"/>
            <a:ext cx="5150277" cy="343780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Tree>
    <p:extLst>
      <p:ext uri="{BB962C8B-B14F-4D97-AF65-F5344CB8AC3E}">
        <p14:creationId xmlns:p14="http://schemas.microsoft.com/office/powerpoint/2010/main" val="275571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33F280-5305-618B-81A5-DA89F58EED9A}"/>
            </a:ext>
          </a:extLst>
        </p:cNvPr>
        <p:cNvGrpSpPr/>
        <p:nvPr/>
      </p:nvGrpSpPr>
      <p:grpSpPr>
        <a:xfrm>
          <a:off x="0" y="0"/>
          <a:ext cx="0" cy="0"/>
          <a:chOff x="0" y="0"/>
          <a:chExt cx="0" cy="0"/>
        </a:xfrm>
      </p:grpSpPr>
      <p:sp useBgFill="1">
        <p:nvSpPr>
          <p:cNvPr id="10258" name="Rectangle 1025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9BE036C9-50C6-18E9-FF19-9E9530C31594}"/>
              </a:ext>
            </a:extLst>
          </p:cNvPr>
          <p:cNvSpPr>
            <a:spLocks noGrp="1"/>
          </p:cNvSpPr>
          <p:nvPr>
            <p:ph type="title"/>
          </p:nvPr>
        </p:nvSpPr>
        <p:spPr>
          <a:xfrm>
            <a:off x="645064" y="525982"/>
            <a:ext cx="4282983" cy="1200361"/>
          </a:xfrm>
        </p:spPr>
        <p:txBody>
          <a:bodyPr anchor="b">
            <a:normAutofit/>
          </a:bodyPr>
          <a:lstStyle/>
          <a:p>
            <a:r>
              <a:rPr lang="pl-PL" sz="3600" noProof="0" dirty="0"/>
              <a:t>Automatyzacja w Zero Trust</a:t>
            </a:r>
          </a:p>
        </p:txBody>
      </p:sp>
      <p:sp>
        <p:nvSpPr>
          <p:cNvPr id="10260" name="Rectangle 1025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39051718-2B24-FE68-D2CC-D87E23A13E5C}"/>
              </a:ext>
            </a:extLst>
          </p:cNvPr>
          <p:cNvSpPr>
            <a:spLocks noGrp="1"/>
          </p:cNvSpPr>
          <p:nvPr>
            <p:ph idx="1"/>
          </p:nvPr>
        </p:nvSpPr>
        <p:spPr>
          <a:xfrm>
            <a:off x="645066" y="2031101"/>
            <a:ext cx="4282984" cy="3511943"/>
          </a:xfrm>
        </p:spPr>
        <p:txBody>
          <a:bodyPr anchor="ctr">
            <a:normAutofit/>
          </a:bodyPr>
          <a:lstStyle/>
          <a:p>
            <a:r>
              <a:rPr lang="pl-PL" sz="1800" noProof="0" dirty="0"/>
              <a:t>SOAR</a:t>
            </a:r>
          </a:p>
          <a:p>
            <a:r>
              <a:rPr lang="pl-PL" sz="1800" noProof="0" dirty="0"/>
              <a:t>Playbooki</a:t>
            </a:r>
          </a:p>
          <a:p>
            <a:r>
              <a:rPr lang="pl-PL" sz="1800" noProof="0" dirty="0"/>
              <a:t>Szybka reakcja na incydenty</a:t>
            </a:r>
          </a:p>
          <a:p>
            <a:endParaRPr lang="pl-PL" sz="1800" noProof="0" dirty="0"/>
          </a:p>
          <a:p>
            <a:endParaRPr lang="pl-PL" sz="1800" noProof="0" dirty="0"/>
          </a:p>
        </p:txBody>
      </p:sp>
      <p:sp>
        <p:nvSpPr>
          <p:cNvPr id="10262" name="Rectangle 1026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0264" name="Rectangle 1026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0266" name="Rectangle 1026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10244" name="Picture 4" descr="Wygenerowany obraz">
            <a:extLst>
              <a:ext uri="{FF2B5EF4-FFF2-40B4-BE49-F238E27FC236}">
                <a16:creationId xmlns:a16="http://schemas.microsoft.com/office/drawing/2014/main" id="{5C44E974-00CD-2E02-15EF-171EE606DD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738" y="1434214"/>
            <a:ext cx="5628018" cy="375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59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20C9D4-E589-06B3-396E-32DDA6229876}"/>
            </a:ext>
          </a:extLst>
        </p:cNvPr>
        <p:cNvGrpSpPr/>
        <p:nvPr/>
      </p:nvGrpSpPr>
      <p:grpSpPr>
        <a:xfrm>
          <a:off x="0" y="0"/>
          <a:ext cx="0" cy="0"/>
          <a:chOff x="0" y="0"/>
          <a:chExt cx="0" cy="0"/>
        </a:xfrm>
      </p:grpSpPr>
      <p:sp useBgFill="1">
        <p:nvSpPr>
          <p:cNvPr id="12305" name="Rectangle 12294">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485B3E61-3E23-9683-47B5-746DA767BF1A}"/>
              </a:ext>
            </a:extLst>
          </p:cNvPr>
          <p:cNvSpPr>
            <a:spLocks noGrp="1"/>
          </p:cNvSpPr>
          <p:nvPr>
            <p:ph type="title"/>
          </p:nvPr>
        </p:nvSpPr>
        <p:spPr>
          <a:xfrm>
            <a:off x="793662" y="386930"/>
            <a:ext cx="10066122" cy="1298448"/>
          </a:xfrm>
        </p:spPr>
        <p:txBody>
          <a:bodyPr anchor="b">
            <a:normAutofit/>
          </a:bodyPr>
          <a:lstStyle/>
          <a:p>
            <a:r>
              <a:rPr lang="pl-PL" sz="4800" noProof="0" dirty="0"/>
              <a:t>Wdrożenie Zero Trust – krok po kroku</a:t>
            </a:r>
          </a:p>
        </p:txBody>
      </p:sp>
      <p:sp>
        <p:nvSpPr>
          <p:cNvPr id="12306" name="Rectangle 1229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2307" name="Rectangle 1229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47B621DA-F865-9533-80D8-E4C94CC6B552}"/>
              </a:ext>
            </a:extLst>
          </p:cNvPr>
          <p:cNvSpPr>
            <a:spLocks noGrp="1"/>
          </p:cNvSpPr>
          <p:nvPr>
            <p:ph idx="1"/>
          </p:nvPr>
        </p:nvSpPr>
        <p:spPr>
          <a:xfrm>
            <a:off x="793661" y="2599509"/>
            <a:ext cx="4530898" cy="3639450"/>
          </a:xfrm>
        </p:spPr>
        <p:txBody>
          <a:bodyPr anchor="ctr">
            <a:normAutofit/>
          </a:bodyPr>
          <a:lstStyle/>
          <a:p>
            <a:pPr marL="457200" indent="-457200">
              <a:buFont typeface="+mj-lt"/>
              <a:buAutoNum type="arabicPeriod"/>
            </a:pPr>
            <a:r>
              <a:rPr lang="pl-PL" sz="2000" noProof="0" dirty="0"/>
              <a:t>Audyt i klasyfikacja zasobów</a:t>
            </a:r>
          </a:p>
          <a:p>
            <a:pPr marL="457200" indent="-457200">
              <a:buFont typeface="+mj-lt"/>
              <a:buAutoNum type="arabicPeriod"/>
            </a:pPr>
            <a:r>
              <a:rPr lang="pl-PL" sz="2000" noProof="0" dirty="0"/>
              <a:t>Wprowadzenie MFA</a:t>
            </a:r>
          </a:p>
          <a:p>
            <a:pPr marL="457200" indent="-457200">
              <a:buFont typeface="+mj-lt"/>
              <a:buAutoNum type="arabicPeriod"/>
            </a:pPr>
            <a:r>
              <a:rPr lang="pl-PL" sz="2000" noProof="0" dirty="0"/>
              <a:t>Mikrosegmentacja</a:t>
            </a:r>
          </a:p>
          <a:p>
            <a:pPr marL="457200" indent="-457200">
              <a:buFont typeface="+mj-lt"/>
              <a:buAutoNum type="arabicPeriod"/>
            </a:pPr>
            <a:r>
              <a:rPr lang="pl-PL" sz="2000" noProof="0" dirty="0"/>
              <a:t>Monitoring</a:t>
            </a:r>
          </a:p>
          <a:p>
            <a:pPr marL="457200" indent="-457200">
              <a:buFont typeface="+mj-lt"/>
              <a:buAutoNum type="arabicPeriod"/>
            </a:pPr>
            <a:r>
              <a:rPr lang="pl-PL" sz="2000" noProof="0" dirty="0"/>
              <a:t>Automatyzacja reakcji</a:t>
            </a:r>
          </a:p>
          <a:p>
            <a:pPr marL="0" indent="0">
              <a:buNone/>
            </a:pPr>
            <a:endParaRPr lang="pl-PL" sz="2000" noProof="0" dirty="0"/>
          </a:p>
          <a:p>
            <a:endParaRPr lang="pl-PL" sz="2000" noProof="0" dirty="0"/>
          </a:p>
        </p:txBody>
      </p:sp>
      <p:pic>
        <p:nvPicPr>
          <p:cNvPr id="12290" name="Picture 2" descr="Wygenerowany obraz">
            <a:extLst>
              <a:ext uri="{FF2B5EF4-FFF2-40B4-BE49-F238E27FC236}">
                <a16:creationId xmlns:a16="http://schemas.microsoft.com/office/drawing/2014/main" id="{58194EA0-418D-5195-725C-EB702B064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915" r="2" b="15970"/>
          <a:stretch>
            <a:fillRect/>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12308" name="Rectangle 1230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Tree>
    <p:extLst>
      <p:ext uri="{BB962C8B-B14F-4D97-AF65-F5344CB8AC3E}">
        <p14:creationId xmlns:p14="http://schemas.microsoft.com/office/powerpoint/2010/main" val="352923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C19F2A-B0CB-12FC-DC9A-338847EEF542}"/>
            </a:ext>
          </a:extLst>
        </p:cNvPr>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06407832-0A15-5640-34B1-8AE41273075B}"/>
              </a:ext>
            </a:extLst>
          </p:cNvPr>
          <p:cNvSpPr>
            <a:spLocks noGrp="1"/>
          </p:cNvSpPr>
          <p:nvPr>
            <p:ph type="title"/>
          </p:nvPr>
        </p:nvSpPr>
        <p:spPr>
          <a:xfrm>
            <a:off x="793662" y="386930"/>
            <a:ext cx="10066122" cy="1298448"/>
          </a:xfrm>
        </p:spPr>
        <p:txBody>
          <a:bodyPr anchor="b">
            <a:normAutofit/>
          </a:bodyPr>
          <a:lstStyle/>
          <a:p>
            <a:r>
              <a:rPr lang="pl-PL" sz="4800" noProof="0" dirty="0"/>
              <a:t>Najczęstsze wyzwania przy wdrożeniu</a:t>
            </a:r>
          </a:p>
        </p:txBody>
      </p:sp>
      <p:sp>
        <p:nvSpPr>
          <p:cNvPr id="13321" name="Rectangle 1332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3323" name="Rectangle 133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4D2EB2E5-B70E-A18C-E541-EC7C7CA7412A}"/>
              </a:ext>
            </a:extLst>
          </p:cNvPr>
          <p:cNvSpPr>
            <a:spLocks noGrp="1"/>
          </p:cNvSpPr>
          <p:nvPr>
            <p:ph idx="1"/>
          </p:nvPr>
        </p:nvSpPr>
        <p:spPr>
          <a:xfrm>
            <a:off x="793661" y="2599509"/>
            <a:ext cx="4530898" cy="3639450"/>
          </a:xfrm>
        </p:spPr>
        <p:txBody>
          <a:bodyPr anchor="ctr">
            <a:normAutofit/>
          </a:bodyPr>
          <a:lstStyle/>
          <a:p>
            <a:r>
              <a:rPr lang="pl-PL" sz="2000" noProof="0" dirty="0"/>
              <a:t>Opór pracowników</a:t>
            </a:r>
          </a:p>
          <a:p>
            <a:r>
              <a:rPr lang="pl-PL" sz="2000" noProof="0" dirty="0"/>
              <a:t>Integracja narzędzi</a:t>
            </a:r>
          </a:p>
          <a:p>
            <a:r>
              <a:rPr lang="pl-PL" sz="2000" noProof="0" dirty="0"/>
              <a:t>Skalowanie w dużych organizacjach</a:t>
            </a:r>
          </a:p>
          <a:p>
            <a:pPr marL="0" indent="0">
              <a:buNone/>
            </a:pPr>
            <a:endParaRPr lang="pl-PL" sz="2000" noProof="0" dirty="0"/>
          </a:p>
        </p:txBody>
      </p:sp>
      <p:pic>
        <p:nvPicPr>
          <p:cNvPr id="13314" name="Picture 2" descr="Wygenerowany obraz">
            <a:extLst>
              <a:ext uri="{FF2B5EF4-FFF2-40B4-BE49-F238E27FC236}">
                <a16:creationId xmlns:a16="http://schemas.microsoft.com/office/drawing/2014/main" id="{5F5AA0BD-061F-0431-37B6-B98CE1D00A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622472"/>
            <a:ext cx="5150277" cy="3437809"/>
          </a:xfrm>
          <a:prstGeom prst="rect">
            <a:avLst/>
          </a:prstGeom>
          <a:noFill/>
          <a:extLst>
            <a:ext uri="{909E8E84-426E-40DD-AFC4-6F175D3DCCD1}">
              <a14:hiddenFill xmlns:a14="http://schemas.microsoft.com/office/drawing/2010/main">
                <a:solidFill>
                  <a:srgbClr val="FFFFFF"/>
                </a:solidFill>
              </a14:hiddenFill>
            </a:ext>
          </a:extLst>
        </p:spPr>
      </p:pic>
      <p:sp>
        <p:nvSpPr>
          <p:cNvPr id="13325" name="Rectangle 1332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Tree>
    <p:extLst>
      <p:ext uri="{BB962C8B-B14F-4D97-AF65-F5344CB8AC3E}">
        <p14:creationId xmlns:p14="http://schemas.microsoft.com/office/powerpoint/2010/main" val="1064563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DF72E0-5BD1-4197-4275-7C061618E447}"/>
            </a:ext>
          </a:extLst>
        </p:cNvPr>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DB4E05CB-E59C-79B4-F02B-835B9E5937F1}"/>
              </a:ext>
            </a:extLst>
          </p:cNvPr>
          <p:cNvSpPr>
            <a:spLocks noGrp="1"/>
          </p:cNvSpPr>
          <p:nvPr>
            <p:ph type="title"/>
          </p:nvPr>
        </p:nvSpPr>
        <p:spPr>
          <a:xfrm>
            <a:off x="795528" y="386930"/>
            <a:ext cx="10141799" cy="1300554"/>
          </a:xfrm>
        </p:spPr>
        <p:txBody>
          <a:bodyPr anchor="b">
            <a:normAutofit/>
          </a:bodyPr>
          <a:lstStyle/>
          <a:p>
            <a:r>
              <a:rPr lang="pl-PL" sz="4800" noProof="0" dirty="0"/>
              <a:t>Narzędzia wspierające Zero Trust</a:t>
            </a:r>
          </a:p>
        </p:txBody>
      </p:sp>
      <p:sp>
        <p:nvSpPr>
          <p:cNvPr id="14345" name="Rectangle 14344">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4347" name="Rectangle 1434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14338" name="Picture 2" descr="Wygenerowany obraz">
            <a:extLst>
              <a:ext uri="{FF2B5EF4-FFF2-40B4-BE49-F238E27FC236}">
                <a16:creationId xmlns:a16="http://schemas.microsoft.com/office/drawing/2014/main" id="{107BE264-BA8C-FCB3-7C53-E7F3B5231E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295" y="2662932"/>
            <a:ext cx="5150277" cy="3437809"/>
          </a:xfrm>
          <a:prstGeom prst="rect">
            <a:avLst/>
          </a:prstGeom>
          <a:noFill/>
          <a:extLst>
            <a:ext uri="{909E8E84-426E-40DD-AFC4-6F175D3DCCD1}">
              <a14:hiddenFill xmlns:a14="http://schemas.microsoft.com/office/drawing/2010/main">
                <a:solidFill>
                  <a:srgbClr val="FFFFFF"/>
                </a:solidFill>
              </a14:hiddenFill>
            </a:ext>
          </a:extLst>
        </p:spPr>
      </p:pic>
      <p:sp>
        <p:nvSpPr>
          <p:cNvPr id="3" name="Symbol zastępczy zawartości 2">
            <a:extLst>
              <a:ext uri="{FF2B5EF4-FFF2-40B4-BE49-F238E27FC236}">
                <a16:creationId xmlns:a16="http://schemas.microsoft.com/office/drawing/2014/main" id="{FDDCD17C-897A-BEEE-E9CB-6889CC6830F9}"/>
              </a:ext>
            </a:extLst>
          </p:cNvPr>
          <p:cNvSpPr>
            <a:spLocks noGrp="1"/>
          </p:cNvSpPr>
          <p:nvPr>
            <p:ph idx="1"/>
          </p:nvPr>
        </p:nvSpPr>
        <p:spPr>
          <a:xfrm>
            <a:off x="6406429" y="2599509"/>
            <a:ext cx="4530898" cy="3639450"/>
          </a:xfrm>
        </p:spPr>
        <p:txBody>
          <a:bodyPr anchor="ctr">
            <a:normAutofit/>
          </a:bodyPr>
          <a:lstStyle/>
          <a:p>
            <a:r>
              <a:rPr lang="pl-PL" sz="2000" noProof="0" dirty="0"/>
              <a:t>SIEM (np. Splunk, QRadar)</a:t>
            </a:r>
          </a:p>
          <a:p>
            <a:r>
              <a:rPr lang="pl-PL" sz="2000" noProof="0" dirty="0"/>
              <a:t>SOAR (np. Cortex XSOAR)</a:t>
            </a:r>
          </a:p>
          <a:p>
            <a:r>
              <a:rPr lang="pl-PL" sz="2000" noProof="0" dirty="0"/>
              <a:t>EDR/XDR</a:t>
            </a:r>
          </a:p>
          <a:p>
            <a:r>
              <a:rPr lang="pl-PL" sz="2000" noProof="0" dirty="0"/>
              <a:t>Identity Management</a:t>
            </a:r>
          </a:p>
        </p:txBody>
      </p:sp>
      <p:sp>
        <p:nvSpPr>
          <p:cNvPr id="14349" name="Rectangle 14348">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Tree>
    <p:extLst>
      <p:ext uri="{BB962C8B-B14F-4D97-AF65-F5344CB8AC3E}">
        <p14:creationId xmlns:p14="http://schemas.microsoft.com/office/powerpoint/2010/main" val="440174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287756-C8CD-B5FB-068F-02AA961A0904}"/>
            </a:ext>
          </a:extLst>
        </p:cNvPr>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90A7A95A-A02C-A06D-AB52-DF4A9DD733E8}"/>
              </a:ext>
            </a:extLst>
          </p:cNvPr>
          <p:cNvSpPr>
            <a:spLocks noGrp="1"/>
          </p:cNvSpPr>
          <p:nvPr>
            <p:ph type="title"/>
          </p:nvPr>
        </p:nvSpPr>
        <p:spPr>
          <a:xfrm>
            <a:off x="589560" y="856180"/>
            <a:ext cx="4560584" cy="1128068"/>
          </a:xfrm>
        </p:spPr>
        <p:txBody>
          <a:bodyPr anchor="ctr">
            <a:normAutofit/>
          </a:bodyPr>
          <a:lstStyle/>
          <a:p>
            <a:r>
              <a:rPr lang="pl-PL" sz="3700" noProof="0" dirty="0"/>
              <a:t>Jak Zero Trust zmienia rolę SOC?</a:t>
            </a:r>
          </a:p>
        </p:txBody>
      </p:sp>
      <p:grpSp>
        <p:nvGrpSpPr>
          <p:cNvPr id="15369" name="Group 1536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370" name="Rectangle 1536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5371" name="Rectangle 1537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15373" name="Rectangle 1537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2D548E3B-5464-20A7-5EA7-BB965DD1E86F}"/>
              </a:ext>
            </a:extLst>
          </p:cNvPr>
          <p:cNvSpPr>
            <a:spLocks noGrp="1"/>
          </p:cNvSpPr>
          <p:nvPr>
            <p:ph idx="1"/>
          </p:nvPr>
        </p:nvSpPr>
        <p:spPr>
          <a:xfrm>
            <a:off x="590719" y="2330505"/>
            <a:ext cx="4559425" cy="3979585"/>
          </a:xfrm>
        </p:spPr>
        <p:txBody>
          <a:bodyPr anchor="ctr">
            <a:normAutofit/>
          </a:bodyPr>
          <a:lstStyle/>
          <a:p>
            <a:r>
              <a:rPr lang="pl-PL" sz="2000" noProof="0" dirty="0"/>
              <a:t>Więcej automatyzacji</a:t>
            </a:r>
          </a:p>
          <a:p>
            <a:r>
              <a:rPr lang="pl-PL" sz="2000" noProof="0" dirty="0"/>
              <a:t>Skupienie na analizie anomalii</a:t>
            </a:r>
          </a:p>
          <a:p>
            <a:r>
              <a:rPr lang="pl-PL" sz="2000" noProof="0" dirty="0"/>
              <a:t>Mniej fałszywych alarmów</a:t>
            </a:r>
          </a:p>
        </p:txBody>
      </p:sp>
      <p:sp>
        <p:nvSpPr>
          <p:cNvPr id="15375" name="Rectangle 1537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5377" name="Rectangle 1537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15362" name="Picture 2" descr="Wygenerowany obraz">
            <a:extLst>
              <a:ext uri="{FF2B5EF4-FFF2-40B4-BE49-F238E27FC236}">
                <a16:creationId xmlns:a16="http://schemas.microsoft.com/office/drawing/2014/main" id="{5A17E601-5710-52EE-DB09-1ADE17E11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62" r="4" b="4"/>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23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AEAE6D-8246-16D7-6897-435F84B1D23E}"/>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A1AC1C3-F295-4C2F-1780-61C6246498BA}"/>
              </a:ext>
            </a:extLst>
          </p:cNvPr>
          <p:cNvSpPr>
            <a:spLocks noGrp="1"/>
          </p:cNvSpPr>
          <p:nvPr>
            <p:ph type="title"/>
          </p:nvPr>
        </p:nvSpPr>
        <p:spPr>
          <a:xfrm>
            <a:off x="761840" y="1138265"/>
            <a:ext cx="4544762" cy="1401183"/>
          </a:xfrm>
        </p:spPr>
        <p:txBody>
          <a:bodyPr anchor="t">
            <a:normAutofit/>
          </a:bodyPr>
          <a:lstStyle/>
          <a:p>
            <a:r>
              <a:rPr lang="pl-PL" sz="3200" noProof="0" dirty="0"/>
              <a:t>Wsparcie dla informatyki śledczej</a:t>
            </a:r>
          </a:p>
        </p:txBody>
      </p:sp>
      <p:cxnSp>
        <p:nvCxnSpPr>
          <p:cNvPr id="16396" name="Straight Connector 1639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30A7E10D-480E-C731-1515-D515E1FF509C}"/>
              </a:ext>
            </a:extLst>
          </p:cNvPr>
          <p:cNvSpPr>
            <a:spLocks noGrp="1"/>
          </p:cNvSpPr>
          <p:nvPr>
            <p:ph idx="1"/>
          </p:nvPr>
        </p:nvSpPr>
        <p:spPr>
          <a:xfrm>
            <a:off x="761840" y="2551176"/>
            <a:ext cx="4544762" cy="3602935"/>
          </a:xfrm>
        </p:spPr>
        <p:txBody>
          <a:bodyPr>
            <a:normAutofit/>
          </a:bodyPr>
          <a:lstStyle/>
          <a:p>
            <a:r>
              <a:rPr lang="pl-PL" sz="2000" noProof="0" dirty="0"/>
              <a:t>Lepsza widoczność ruchu</a:t>
            </a:r>
          </a:p>
          <a:p>
            <a:r>
              <a:rPr lang="pl-PL" sz="2000" noProof="0" dirty="0"/>
              <a:t>Dokładne logi</a:t>
            </a:r>
          </a:p>
          <a:p>
            <a:r>
              <a:rPr lang="pl-PL" sz="2000" noProof="0" dirty="0"/>
              <a:t>Szybsze ustalanie wektora ataku</a:t>
            </a:r>
          </a:p>
        </p:txBody>
      </p:sp>
      <p:pic>
        <p:nvPicPr>
          <p:cNvPr id="16388" name="Picture 4" descr="Wygenerowany obraz">
            <a:extLst>
              <a:ext uri="{FF2B5EF4-FFF2-40B4-BE49-F238E27FC236}">
                <a16:creationId xmlns:a16="http://schemas.microsoft.com/office/drawing/2014/main" id="{A7564F98-704F-2E0B-5EEB-788EF6D32AC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1780" y="771753"/>
            <a:ext cx="5316095" cy="531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811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D853FA-B55D-DD83-FAAA-07435EF395D2}"/>
            </a:ext>
          </a:extLst>
        </p:cNvPr>
        <p:cNvGrpSpPr/>
        <p:nvPr/>
      </p:nvGrpSpPr>
      <p:grpSpPr>
        <a:xfrm>
          <a:off x="0" y="0"/>
          <a:ext cx="0" cy="0"/>
          <a:chOff x="0" y="0"/>
          <a:chExt cx="0" cy="0"/>
        </a:xfrm>
      </p:grpSpPr>
      <p:sp useBgFill="1">
        <p:nvSpPr>
          <p:cNvPr id="17422" name="Rectangle 174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A37760C9-65A6-0A7C-45A9-F662764D7138}"/>
              </a:ext>
            </a:extLst>
          </p:cNvPr>
          <p:cNvSpPr>
            <a:spLocks noGrp="1"/>
          </p:cNvSpPr>
          <p:nvPr>
            <p:ph type="title"/>
          </p:nvPr>
        </p:nvSpPr>
        <p:spPr>
          <a:xfrm>
            <a:off x="645064" y="525982"/>
            <a:ext cx="4282983" cy="1200361"/>
          </a:xfrm>
        </p:spPr>
        <p:txBody>
          <a:bodyPr anchor="b">
            <a:normAutofit/>
          </a:bodyPr>
          <a:lstStyle/>
          <a:p>
            <a:r>
              <a:rPr lang="pl-PL" sz="3600" noProof="0" dirty="0"/>
              <a:t>Zero Trust a reakcja na incydenty</a:t>
            </a:r>
          </a:p>
        </p:txBody>
      </p:sp>
      <p:sp>
        <p:nvSpPr>
          <p:cNvPr id="17417" name="Rectangle 174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43730617-311A-2B00-E27E-EAFAA4103BD1}"/>
              </a:ext>
            </a:extLst>
          </p:cNvPr>
          <p:cNvSpPr>
            <a:spLocks noGrp="1"/>
          </p:cNvSpPr>
          <p:nvPr>
            <p:ph idx="1"/>
          </p:nvPr>
        </p:nvSpPr>
        <p:spPr>
          <a:xfrm>
            <a:off x="645066" y="2031101"/>
            <a:ext cx="4282984" cy="3511943"/>
          </a:xfrm>
        </p:spPr>
        <p:txBody>
          <a:bodyPr anchor="ctr">
            <a:normAutofit/>
          </a:bodyPr>
          <a:lstStyle/>
          <a:p>
            <a:r>
              <a:rPr lang="pl-PL" sz="1800" noProof="0" dirty="0"/>
              <a:t>Szybsza izolacja</a:t>
            </a:r>
          </a:p>
          <a:p>
            <a:r>
              <a:rPr lang="pl-PL" sz="1800" b="1" noProof="0" dirty="0"/>
              <a:t>Ograniczanie szkód</a:t>
            </a:r>
          </a:p>
          <a:p>
            <a:r>
              <a:rPr lang="pl-PL" sz="1800" noProof="0" dirty="0"/>
              <a:t>Lepsze narzędzia analityczne.</a:t>
            </a:r>
          </a:p>
          <a:p>
            <a:endParaRPr lang="pl-PL" sz="1800" noProof="0" dirty="0"/>
          </a:p>
        </p:txBody>
      </p:sp>
      <p:sp>
        <p:nvSpPr>
          <p:cNvPr id="17424" name="Rectangle 174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7421" name="Rectangle 174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7423" name="Rectangle 174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17410" name="Picture 2" descr="Wygenerowany obraz">
            <a:extLst>
              <a:ext uri="{FF2B5EF4-FFF2-40B4-BE49-F238E27FC236}">
                <a16:creationId xmlns:a16="http://schemas.microsoft.com/office/drawing/2014/main" id="{F4A805AE-8C1B-D3F9-E29A-B3FB490A2E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39676" y="650494"/>
            <a:ext cx="5324142"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47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3D242F-3AD8-4C7E-88F4-1E11E3C3F057}"/>
            </a:ext>
          </a:extLst>
        </p:cNvPr>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E0ABB0CA-CDD2-374C-D906-57D6F4E9CE43}"/>
              </a:ext>
            </a:extLst>
          </p:cNvPr>
          <p:cNvSpPr>
            <a:spLocks noGrp="1"/>
          </p:cNvSpPr>
          <p:nvPr>
            <p:ph type="title"/>
          </p:nvPr>
        </p:nvSpPr>
        <p:spPr>
          <a:xfrm>
            <a:off x="589560" y="856180"/>
            <a:ext cx="4560584" cy="1128068"/>
          </a:xfrm>
        </p:spPr>
        <p:txBody>
          <a:bodyPr anchor="ctr">
            <a:normAutofit/>
          </a:bodyPr>
          <a:lstStyle/>
          <a:p>
            <a:r>
              <a:rPr lang="pl-PL" sz="3700" noProof="0" dirty="0"/>
              <a:t>Współpraca z policją i służbami</a:t>
            </a:r>
          </a:p>
        </p:txBody>
      </p:sp>
      <p:grpSp>
        <p:nvGrpSpPr>
          <p:cNvPr id="18441" name="Group 1844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442" name="Rectangle 184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8443" name="Rectangle 184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18445" name="Rectangle 1844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D1E363B8-694E-B7C3-9793-A1084861F713}"/>
              </a:ext>
            </a:extLst>
          </p:cNvPr>
          <p:cNvSpPr>
            <a:spLocks noGrp="1"/>
          </p:cNvSpPr>
          <p:nvPr>
            <p:ph idx="1"/>
          </p:nvPr>
        </p:nvSpPr>
        <p:spPr>
          <a:xfrm>
            <a:off x="590719" y="2330505"/>
            <a:ext cx="4559425" cy="3979585"/>
          </a:xfrm>
        </p:spPr>
        <p:txBody>
          <a:bodyPr anchor="ctr">
            <a:normAutofit/>
          </a:bodyPr>
          <a:lstStyle/>
          <a:p>
            <a:r>
              <a:rPr lang="pl-PL" sz="2000" noProof="0" dirty="0"/>
              <a:t>Szybsze przekazywanie informacji</a:t>
            </a:r>
          </a:p>
          <a:p>
            <a:r>
              <a:rPr lang="pl-PL" sz="2000" b="1" noProof="0" dirty="0"/>
              <a:t>Standaryzacja logów</a:t>
            </a:r>
          </a:p>
          <a:p>
            <a:r>
              <a:rPr lang="pl-PL" sz="2000" noProof="0" dirty="0"/>
              <a:t>Łatwiejsza współpraca poprzez automatyzację</a:t>
            </a:r>
          </a:p>
          <a:p>
            <a:r>
              <a:rPr lang="pl-PL" sz="2000" noProof="0" dirty="0"/>
              <a:t>Wcześniejsze wychwytywanie problematycznych przypadków</a:t>
            </a:r>
          </a:p>
          <a:p>
            <a:endParaRPr lang="pl-PL" sz="2000" noProof="0" dirty="0"/>
          </a:p>
        </p:txBody>
      </p:sp>
      <p:sp>
        <p:nvSpPr>
          <p:cNvPr id="18447" name="Rectangle 1844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8449" name="Rectangle 1844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18434" name="Picture 2" descr="Wygenerowany obraz">
            <a:extLst>
              <a:ext uri="{FF2B5EF4-FFF2-40B4-BE49-F238E27FC236}">
                <a16:creationId xmlns:a16="http://schemas.microsoft.com/office/drawing/2014/main" id="{97B7573D-DFED-BC30-2E00-755623EFF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 b="3065"/>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5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7183A9B8-F7AD-40E3-DA5E-BE194A81C122}"/>
              </a:ext>
            </a:extLst>
          </p:cNvPr>
          <p:cNvSpPr>
            <a:spLocks noGrp="1"/>
          </p:cNvSpPr>
          <p:nvPr>
            <p:ph type="title"/>
          </p:nvPr>
        </p:nvSpPr>
        <p:spPr>
          <a:xfrm>
            <a:off x="808638" y="386930"/>
            <a:ext cx="9236700" cy="1188950"/>
          </a:xfrm>
        </p:spPr>
        <p:txBody>
          <a:bodyPr anchor="b">
            <a:normAutofit/>
          </a:bodyPr>
          <a:lstStyle/>
          <a:p>
            <a:r>
              <a:rPr lang="pl-PL" sz="5400" noProof="0" dirty="0"/>
              <a:t>Cel prezentacji</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377D39BE-C847-C4C7-3ED4-42F962288125}"/>
              </a:ext>
            </a:extLst>
          </p:cNvPr>
          <p:cNvSpPr>
            <a:spLocks noGrp="1"/>
          </p:cNvSpPr>
          <p:nvPr>
            <p:ph idx="1"/>
          </p:nvPr>
        </p:nvSpPr>
        <p:spPr>
          <a:xfrm>
            <a:off x="793660" y="2599509"/>
            <a:ext cx="10143668" cy="3435531"/>
          </a:xfrm>
        </p:spPr>
        <p:txBody>
          <a:bodyPr anchor="ctr">
            <a:normAutofit/>
          </a:bodyPr>
          <a:lstStyle/>
          <a:p>
            <a:pPr marL="0" indent="0">
              <a:buNone/>
            </a:pPr>
            <a:r>
              <a:rPr lang="pl-PL" sz="2400" noProof="0" dirty="0"/>
              <a:t>Zaprezentowanie praktycznego wdrożenia architektury Zero Trust jako skutecznej odpowiedzi na współczesne zagrożenia cyberprzestępczością,</a:t>
            </a:r>
            <a:br>
              <a:rPr lang="pl-PL" sz="2400" noProof="0" dirty="0"/>
            </a:br>
            <a:r>
              <a:rPr lang="pl-PL" sz="2400" noProof="0" dirty="0"/>
              <a:t>ze szczególnym uwzględnieniem automatyzacji, zastosowania narzędzi open source (EDR, SIEM, SOAR) oraz realnych wyzwań,</a:t>
            </a:r>
            <a:br>
              <a:rPr lang="pl-PL" sz="2400" noProof="0" dirty="0"/>
            </a:br>
            <a:r>
              <a:rPr lang="pl-PL" sz="2400" noProof="0" dirty="0"/>
              <a:t>przed którymi stoją zespoły bezpieczeństwa, analitycy SOC, informatycy śledczy i służby mundurowe.</a:t>
            </a:r>
          </a:p>
        </p:txBody>
      </p:sp>
    </p:spTree>
    <p:extLst>
      <p:ext uri="{BB962C8B-B14F-4D97-AF65-F5344CB8AC3E}">
        <p14:creationId xmlns:p14="http://schemas.microsoft.com/office/powerpoint/2010/main" val="950526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F8F024-C8D3-E00C-4D5D-5B7DBB11E498}"/>
            </a:ext>
          </a:extLst>
        </p:cNvPr>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0448CD4E-8AA5-B56B-6A74-019E2140F93B}"/>
              </a:ext>
            </a:extLst>
          </p:cNvPr>
          <p:cNvSpPr>
            <a:spLocks noGrp="1"/>
          </p:cNvSpPr>
          <p:nvPr>
            <p:ph type="title"/>
          </p:nvPr>
        </p:nvSpPr>
        <p:spPr>
          <a:xfrm>
            <a:off x="589560" y="856180"/>
            <a:ext cx="4560584" cy="1128068"/>
          </a:xfrm>
        </p:spPr>
        <p:txBody>
          <a:bodyPr anchor="ctr">
            <a:normAutofit/>
          </a:bodyPr>
          <a:lstStyle/>
          <a:p>
            <a:r>
              <a:rPr lang="pl-PL" sz="4000" noProof="0" dirty="0"/>
              <a:t>Przyszłość Zero Trust</a:t>
            </a:r>
          </a:p>
        </p:txBody>
      </p:sp>
      <p:grpSp>
        <p:nvGrpSpPr>
          <p:cNvPr id="19465" name="Group 1946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466" name="Rectangle 1946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9467" name="Rectangle 1946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19469" name="Rectangle 1946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0D977680-AFF4-F170-1AC6-9430E1FEC022}"/>
              </a:ext>
            </a:extLst>
          </p:cNvPr>
          <p:cNvSpPr>
            <a:spLocks noGrp="1"/>
          </p:cNvSpPr>
          <p:nvPr>
            <p:ph idx="1"/>
          </p:nvPr>
        </p:nvSpPr>
        <p:spPr>
          <a:xfrm>
            <a:off x="590719" y="2330505"/>
            <a:ext cx="4559425" cy="3979585"/>
          </a:xfrm>
        </p:spPr>
        <p:txBody>
          <a:bodyPr anchor="ctr">
            <a:normAutofit/>
          </a:bodyPr>
          <a:lstStyle/>
          <a:p>
            <a:r>
              <a:rPr lang="pl-PL" sz="2000" noProof="0" dirty="0"/>
              <a:t>AI w Zero Trust</a:t>
            </a:r>
          </a:p>
          <a:p>
            <a:r>
              <a:rPr lang="pl-PL" sz="2000" noProof="0" dirty="0"/>
              <a:t>Automatyczne uczenie polityk bezpieczeństwa</a:t>
            </a:r>
          </a:p>
          <a:p>
            <a:r>
              <a:rPr lang="pl-PL" sz="2000" noProof="0" dirty="0"/>
              <a:t>Nowe wyzwania (IoT, OT)</a:t>
            </a:r>
          </a:p>
          <a:p>
            <a:endParaRPr lang="pl-PL" sz="2000" noProof="0" dirty="0"/>
          </a:p>
        </p:txBody>
      </p:sp>
      <p:sp>
        <p:nvSpPr>
          <p:cNvPr id="19471" name="Rectangle 1947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19473" name="Rectangle 1947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19458" name="Picture 2" descr="Wygenerowany obraz">
            <a:extLst>
              <a:ext uri="{FF2B5EF4-FFF2-40B4-BE49-F238E27FC236}">
                <a16:creationId xmlns:a16="http://schemas.microsoft.com/office/drawing/2014/main" id="{D9F557FA-2DD2-B648-4D2B-5EC615BF4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62" r="4" b="4"/>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613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ECEE41-714E-BCB3-84EA-FAC56318A55F}"/>
            </a:ext>
          </a:extLst>
        </p:cNvPr>
        <p:cNvGrpSpPr/>
        <p:nvPr/>
      </p:nvGrpSpPr>
      <p:grpSpPr>
        <a:xfrm>
          <a:off x="0" y="0"/>
          <a:ext cx="0" cy="0"/>
          <a:chOff x="0" y="0"/>
          <a:chExt cx="0" cy="0"/>
        </a:xfrm>
      </p:grpSpPr>
      <p:sp useBgFill="1">
        <p:nvSpPr>
          <p:cNvPr id="20496" name="Rectangle 20486">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nvGrpSpPr>
          <p:cNvPr id="20497" name="Group 20488">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490" name="Rectangle 20489">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0498" name="Rectangle 20490">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20499" name="Rectangle 2049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D5881DFC-7D6F-2E81-AA68-41B7E6432284}"/>
              </a:ext>
            </a:extLst>
          </p:cNvPr>
          <p:cNvSpPr>
            <a:spLocks noGrp="1"/>
          </p:cNvSpPr>
          <p:nvPr>
            <p:ph type="title"/>
          </p:nvPr>
        </p:nvSpPr>
        <p:spPr>
          <a:xfrm>
            <a:off x="1099425" y="1238081"/>
            <a:ext cx="4709345" cy="962953"/>
          </a:xfrm>
        </p:spPr>
        <p:txBody>
          <a:bodyPr anchor="b">
            <a:normAutofit/>
          </a:bodyPr>
          <a:lstStyle/>
          <a:p>
            <a:r>
              <a:rPr lang="pl-PL" sz="3800" noProof="0" dirty="0"/>
              <a:t>Najważniejsze wnioski</a:t>
            </a:r>
          </a:p>
        </p:txBody>
      </p:sp>
      <p:sp>
        <p:nvSpPr>
          <p:cNvPr id="20495" name="Rectangle 2049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42601221-8EF6-8DBA-B237-60AAA15FCAF2}"/>
              </a:ext>
            </a:extLst>
          </p:cNvPr>
          <p:cNvSpPr>
            <a:spLocks noGrp="1"/>
          </p:cNvSpPr>
          <p:nvPr>
            <p:ph idx="1"/>
          </p:nvPr>
        </p:nvSpPr>
        <p:spPr>
          <a:xfrm>
            <a:off x="1100736" y="2508105"/>
            <a:ext cx="4709345" cy="3632493"/>
          </a:xfrm>
        </p:spPr>
        <p:txBody>
          <a:bodyPr anchor="ctr">
            <a:normAutofit/>
          </a:bodyPr>
          <a:lstStyle/>
          <a:p>
            <a:r>
              <a:rPr lang="pl-PL" sz="2000" noProof="0" dirty="0"/>
              <a:t>Zero Trust nie jest produktem, to proces</a:t>
            </a:r>
          </a:p>
          <a:p>
            <a:r>
              <a:rPr lang="pl-PL" sz="2000" noProof="0" dirty="0"/>
              <a:t>Automatyzacja i monitoring to fundamenty</a:t>
            </a:r>
          </a:p>
          <a:p>
            <a:r>
              <a:rPr lang="pl-PL" sz="2000" noProof="0" dirty="0"/>
              <a:t>Każda organizacja może być celem</a:t>
            </a:r>
          </a:p>
          <a:p>
            <a:endParaRPr lang="pl-PL" sz="2000" noProof="0" dirty="0"/>
          </a:p>
        </p:txBody>
      </p:sp>
      <p:pic>
        <p:nvPicPr>
          <p:cNvPr id="20482" name="Picture 2" descr="Wygenerowany obraz">
            <a:extLst>
              <a:ext uri="{FF2B5EF4-FFF2-40B4-BE49-F238E27FC236}">
                <a16:creationId xmlns:a16="http://schemas.microsoft.com/office/drawing/2014/main" id="{61424D6A-DEA7-4115-12A8-E8DC64237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494" r="2" b="2"/>
          <a:stretch>
            <a:fillRect/>
          </a:stretch>
        </p:blipFill>
        <p:spPr bwMode="auto">
          <a:xfrm>
            <a:off x="6538366" y="1383738"/>
            <a:ext cx="4929098" cy="475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06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2A2CBF-518C-1476-2DEE-9452387AA289}"/>
            </a:ext>
          </a:extLst>
        </p:cNvPr>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36FEB1F4-05AE-72A2-6D07-E3947FBFF79F}"/>
              </a:ext>
            </a:extLst>
          </p:cNvPr>
          <p:cNvSpPr>
            <a:spLocks noGrp="1"/>
          </p:cNvSpPr>
          <p:nvPr>
            <p:ph type="title"/>
          </p:nvPr>
        </p:nvSpPr>
        <p:spPr>
          <a:xfrm>
            <a:off x="589560" y="856180"/>
            <a:ext cx="4560584" cy="1128068"/>
          </a:xfrm>
        </p:spPr>
        <p:txBody>
          <a:bodyPr anchor="ctr">
            <a:normAutofit/>
          </a:bodyPr>
          <a:lstStyle/>
          <a:p>
            <a:r>
              <a:rPr lang="pl-PL" sz="3700" noProof="0" dirty="0"/>
              <a:t>Kontakt i materiały dodatkowe</a:t>
            </a:r>
          </a:p>
        </p:txBody>
      </p:sp>
      <p:grpSp>
        <p:nvGrpSpPr>
          <p:cNvPr id="21513" name="Group 215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525" name="Rectangle 215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1515" name="Rectangle 215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21517" name="Rectangle 215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9EEBD205-F345-858F-7697-4CFDD1E55C53}"/>
              </a:ext>
            </a:extLst>
          </p:cNvPr>
          <p:cNvSpPr>
            <a:spLocks noGrp="1"/>
          </p:cNvSpPr>
          <p:nvPr>
            <p:ph idx="1"/>
          </p:nvPr>
        </p:nvSpPr>
        <p:spPr>
          <a:xfrm>
            <a:off x="590719" y="2330505"/>
            <a:ext cx="4559425" cy="3979585"/>
          </a:xfrm>
        </p:spPr>
        <p:txBody>
          <a:bodyPr anchor="ctr">
            <a:normAutofit/>
          </a:bodyPr>
          <a:lstStyle/>
          <a:p>
            <a:pPr marL="0" indent="0">
              <a:lnSpc>
                <a:spcPct val="150000"/>
              </a:lnSpc>
              <a:buNone/>
            </a:pPr>
            <a:r>
              <a:rPr lang="pl-PL" sz="2000" noProof="0" dirty="0"/>
              <a:t>Prelegent: Tomasz Janczewski</a:t>
            </a:r>
            <a:br>
              <a:rPr lang="pl-PL" sz="2000" noProof="0" dirty="0"/>
            </a:br>
            <a:r>
              <a:rPr lang="pl-PL" sz="2000" noProof="0" dirty="0"/>
              <a:t>E-mail: tomasz@janczewski.it</a:t>
            </a:r>
            <a:br>
              <a:rPr lang="pl-PL" sz="2000" noProof="0" dirty="0"/>
            </a:br>
            <a:r>
              <a:rPr lang="pl-PL" sz="2000" noProof="0" dirty="0"/>
              <a:t>Materiały: </a:t>
            </a:r>
          </a:p>
          <a:p>
            <a:pPr marL="0" indent="0">
              <a:lnSpc>
                <a:spcPct val="150000"/>
              </a:lnSpc>
              <a:buNone/>
            </a:pPr>
            <a:r>
              <a:rPr lang="pl-PL" sz="1400" noProof="0" dirty="0"/>
              <a:t>https://github.com/tjancz/zero-trust-cybercrime-xxi </a:t>
            </a:r>
          </a:p>
        </p:txBody>
      </p:sp>
      <p:sp>
        <p:nvSpPr>
          <p:cNvPr id="21519" name="Rectangle 215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1526" name="Rectangle 215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21506" name="Picture 2" descr="Wygenerowany obraz">
            <a:extLst>
              <a:ext uri="{FF2B5EF4-FFF2-40B4-BE49-F238E27FC236}">
                <a16:creationId xmlns:a16="http://schemas.microsoft.com/office/drawing/2014/main" id="{7013C244-2493-B5CF-0AFE-1B4FE7D0A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8706" r="1" b="16588"/>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24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109BC-A04A-2A62-D421-D4424A025EC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nvGrpSpPr>
          <p:cNvPr id="21" name="Group 2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2" name="Rectangle 2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3" name="Rectangle 2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C5D87FDE-B46C-2FC7-254F-2F4781CE6B47}"/>
              </a:ext>
            </a:extLst>
          </p:cNvPr>
          <p:cNvSpPr>
            <a:spLocks noGrp="1"/>
          </p:cNvSpPr>
          <p:nvPr>
            <p:ph idx="1"/>
          </p:nvPr>
        </p:nvSpPr>
        <p:spPr>
          <a:xfrm>
            <a:off x="1347313" y="1288428"/>
            <a:ext cx="9849751" cy="3032168"/>
          </a:xfrm>
        </p:spPr>
        <p:txBody>
          <a:bodyPr anchor="ctr">
            <a:normAutofit/>
          </a:bodyPr>
          <a:lstStyle/>
          <a:p>
            <a:pPr marL="0" indent="0" algn="ctr">
              <a:buNone/>
            </a:pPr>
            <a:r>
              <a:rPr lang="pl-PL" sz="4000" noProof="0" dirty="0"/>
              <a:t>Dziękuję</a:t>
            </a:r>
          </a:p>
        </p:txBody>
      </p:sp>
    </p:spTree>
    <p:extLst>
      <p:ext uri="{BB962C8B-B14F-4D97-AF65-F5344CB8AC3E}">
        <p14:creationId xmlns:p14="http://schemas.microsoft.com/office/powerpoint/2010/main" val="84636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l-PL" noProof="0" dirty="0"/>
          </a:p>
        </p:txBody>
      </p:sp>
      <p:sp>
        <p:nvSpPr>
          <p:cNvPr id="2057" name="Arc 205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38A07C55-5B4D-89E0-6669-AA3B78839600}"/>
              </a:ext>
            </a:extLst>
          </p:cNvPr>
          <p:cNvSpPr>
            <a:spLocks noGrp="1"/>
          </p:cNvSpPr>
          <p:nvPr>
            <p:ph type="title"/>
          </p:nvPr>
        </p:nvSpPr>
        <p:spPr>
          <a:xfrm>
            <a:off x="5894962" y="479493"/>
            <a:ext cx="5458838" cy="1325563"/>
          </a:xfrm>
        </p:spPr>
        <p:txBody>
          <a:bodyPr>
            <a:normAutofit/>
          </a:bodyPr>
          <a:lstStyle/>
          <a:p>
            <a:r>
              <a:rPr lang="pl-PL" noProof="0" dirty="0"/>
              <a:t>Rosnące zagrożenia cyberprzestępczością</a:t>
            </a:r>
          </a:p>
        </p:txBody>
      </p:sp>
      <p:sp>
        <p:nvSpPr>
          <p:cNvPr id="2059" name="Freeform: Shape 205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noProof="0" dirty="0"/>
          </a:p>
        </p:txBody>
      </p:sp>
      <p:pic>
        <p:nvPicPr>
          <p:cNvPr id="2050" name="Picture 2" descr="Wygenerowany obraz">
            <a:extLst>
              <a:ext uri="{FF2B5EF4-FFF2-40B4-BE49-F238E27FC236}">
                <a16:creationId xmlns:a16="http://schemas.microsoft.com/office/drawing/2014/main" id="{8536F1E6-EADE-9791-FB1B-44C54AD92A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Symbol zastępczy zawartości 2">
            <a:extLst>
              <a:ext uri="{FF2B5EF4-FFF2-40B4-BE49-F238E27FC236}">
                <a16:creationId xmlns:a16="http://schemas.microsoft.com/office/drawing/2014/main" id="{51FE1C26-D9A9-0225-80CA-47466FDC27FF}"/>
              </a:ext>
            </a:extLst>
          </p:cNvPr>
          <p:cNvSpPr>
            <a:spLocks noGrp="1"/>
          </p:cNvSpPr>
          <p:nvPr>
            <p:ph idx="1"/>
          </p:nvPr>
        </p:nvSpPr>
        <p:spPr>
          <a:xfrm>
            <a:off x="5894962" y="1984443"/>
            <a:ext cx="5458838" cy="4192520"/>
          </a:xfrm>
        </p:spPr>
        <p:txBody>
          <a:bodyPr>
            <a:normAutofit/>
          </a:bodyPr>
          <a:lstStyle/>
          <a:p>
            <a:r>
              <a:rPr lang="pl-PL" noProof="0" dirty="0"/>
              <a:t>Ransomware</a:t>
            </a:r>
          </a:p>
          <a:p>
            <a:r>
              <a:rPr lang="pl-PL" noProof="0" dirty="0"/>
              <a:t>Phishing</a:t>
            </a:r>
          </a:p>
          <a:p>
            <a:r>
              <a:rPr lang="pl-PL" noProof="0" dirty="0"/>
              <a:t>APT (Advanced Persistent Threats)</a:t>
            </a:r>
          </a:p>
          <a:p>
            <a:r>
              <a:rPr lang="pl-PL" noProof="0" dirty="0"/>
              <a:t>Insider threats</a:t>
            </a:r>
          </a:p>
          <a:p>
            <a:endParaRPr lang="pl-PL" noProof="0" dirty="0"/>
          </a:p>
        </p:txBody>
      </p:sp>
    </p:spTree>
    <p:extLst>
      <p:ext uri="{BB962C8B-B14F-4D97-AF65-F5344CB8AC3E}">
        <p14:creationId xmlns:p14="http://schemas.microsoft.com/office/powerpoint/2010/main" val="2386994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EA791E-9646-73CF-5FD7-D5C4988BDA39}"/>
            </a:ext>
          </a:extLst>
        </p:cNvPr>
        <p:cNvGrpSpPr/>
        <p:nvPr/>
      </p:nvGrpSpPr>
      <p:grpSpPr>
        <a:xfrm>
          <a:off x="0" y="0"/>
          <a:ext cx="0" cy="0"/>
          <a:chOff x="0" y="0"/>
          <a:chExt cx="0" cy="0"/>
        </a:xfrm>
      </p:grpSpPr>
      <p:sp useBgFill="1">
        <p:nvSpPr>
          <p:cNvPr id="3087" name="Rectangle 307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A4B01B35-2CBF-312F-E2CA-609D65936987}"/>
              </a:ext>
            </a:extLst>
          </p:cNvPr>
          <p:cNvSpPr>
            <a:spLocks noGrp="1"/>
          </p:cNvSpPr>
          <p:nvPr>
            <p:ph type="title"/>
          </p:nvPr>
        </p:nvSpPr>
        <p:spPr>
          <a:xfrm>
            <a:off x="6739128" y="638089"/>
            <a:ext cx="4818888" cy="1476801"/>
          </a:xfrm>
        </p:spPr>
        <p:txBody>
          <a:bodyPr anchor="b">
            <a:normAutofit/>
          </a:bodyPr>
          <a:lstStyle/>
          <a:p>
            <a:r>
              <a:rPr lang="pl-PL" sz="3000" noProof="0" dirty="0"/>
              <a:t>Tradycyjny model bezpieczeństwa </a:t>
            </a:r>
            <a:br>
              <a:rPr lang="pl-PL" sz="3000" noProof="0" dirty="0"/>
            </a:br>
            <a:r>
              <a:rPr lang="pl-PL" sz="3000" noProof="0" dirty="0"/>
              <a:t>– dlaczego nie działa?</a:t>
            </a:r>
          </a:p>
        </p:txBody>
      </p:sp>
      <p:pic>
        <p:nvPicPr>
          <p:cNvPr id="3074" name="Picture 2" descr="Wygenerowany obraz">
            <a:extLst>
              <a:ext uri="{FF2B5EF4-FFF2-40B4-BE49-F238E27FC236}">
                <a16:creationId xmlns:a16="http://schemas.microsoft.com/office/drawing/2014/main" id="{A7FD377F-5FE1-FFBC-90B7-05A3DB6B05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 y="699516"/>
            <a:ext cx="5458968" cy="5458968"/>
          </a:xfrm>
          <a:prstGeom prst="rect">
            <a:avLst/>
          </a:prstGeom>
          <a:noFill/>
          <a:extLst>
            <a:ext uri="{909E8E84-426E-40DD-AFC4-6F175D3DCCD1}">
              <a14:hiddenFill xmlns:a14="http://schemas.microsoft.com/office/drawing/2010/main">
                <a:solidFill>
                  <a:srgbClr val="FFFFFF"/>
                </a:solidFill>
              </a14:hiddenFill>
            </a:ext>
          </a:extLst>
        </p:spPr>
      </p:pic>
      <p:sp>
        <p:nvSpPr>
          <p:cNvPr id="3088"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4F45682D-764D-F850-8CF8-F12268BB13DF}"/>
              </a:ext>
            </a:extLst>
          </p:cNvPr>
          <p:cNvSpPr>
            <a:spLocks noGrp="1"/>
          </p:cNvSpPr>
          <p:nvPr>
            <p:ph idx="1"/>
          </p:nvPr>
        </p:nvSpPr>
        <p:spPr>
          <a:xfrm>
            <a:off x="6739128" y="2664886"/>
            <a:ext cx="4818888" cy="3550789"/>
          </a:xfrm>
        </p:spPr>
        <p:txBody>
          <a:bodyPr anchor="t">
            <a:normAutofit/>
          </a:bodyPr>
          <a:lstStyle/>
          <a:p>
            <a:pPr marL="0" indent="0">
              <a:buNone/>
            </a:pPr>
            <a:r>
              <a:rPr lang="pl-PL" sz="2200" noProof="0" dirty="0"/>
              <a:t>Model „zaufania perymetrycznego” – nieadekwatny wobec dzisiejszych zagrożeń.</a:t>
            </a:r>
          </a:p>
        </p:txBody>
      </p:sp>
    </p:spTree>
    <p:extLst>
      <p:ext uri="{BB962C8B-B14F-4D97-AF65-F5344CB8AC3E}">
        <p14:creationId xmlns:p14="http://schemas.microsoft.com/office/powerpoint/2010/main" val="187799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F9BB3F-3AAE-7D97-7DC1-B89C22475B66}"/>
            </a:ext>
          </a:extLst>
        </p:cNvPr>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923FC620-CD89-E5DB-A628-6F069C103790}"/>
              </a:ext>
            </a:extLst>
          </p:cNvPr>
          <p:cNvSpPr>
            <a:spLocks noGrp="1"/>
          </p:cNvSpPr>
          <p:nvPr>
            <p:ph type="title"/>
          </p:nvPr>
        </p:nvSpPr>
        <p:spPr>
          <a:xfrm>
            <a:off x="589560" y="856180"/>
            <a:ext cx="4560584" cy="1128068"/>
          </a:xfrm>
        </p:spPr>
        <p:txBody>
          <a:bodyPr anchor="ctr">
            <a:normAutofit/>
          </a:bodyPr>
          <a:lstStyle/>
          <a:p>
            <a:r>
              <a:rPr lang="pl-PL" sz="3700" noProof="0" dirty="0"/>
              <a:t>Założenia architektury Zero Trust</a:t>
            </a:r>
          </a:p>
        </p:txBody>
      </p:sp>
      <p:grpSp>
        <p:nvGrpSpPr>
          <p:cNvPr id="4105"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06"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4107"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4109"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D622578B-B3F1-423A-A522-B3619D842477}"/>
              </a:ext>
            </a:extLst>
          </p:cNvPr>
          <p:cNvSpPr>
            <a:spLocks noGrp="1"/>
          </p:cNvSpPr>
          <p:nvPr>
            <p:ph idx="1"/>
          </p:nvPr>
        </p:nvSpPr>
        <p:spPr>
          <a:xfrm>
            <a:off x="590719" y="2330505"/>
            <a:ext cx="4559425" cy="3979585"/>
          </a:xfrm>
        </p:spPr>
        <p:txBody>
          <a:bodyPr anchor="ctr">
            <a:normAutofit/>
          </a:bodyPr>
          <a:lstStyle/>
          <a:p>
            <a:r>
              <a:rPr lang="pl-PL" sz="2000" noProof="0" dirty="0"/>
              <a:t>Nigdy nie ufaj, zawsze weryfikuj</a:t>
            </a:r>
          </a:p>
          <a:p>
            <a:r>
              <a:rPr lang="pl-PL" sz="2000" noProof="0" dirty="0"/>
              <a:t>Weryfikacja tożsamości i kontekstu</a:t>
            </a:r>
          </a:p>
          <a:p>
            <a:r>
              <a:rPr lang="pl-PL" sz="2000" noProof="0" dirty="0"/>
              <a:t>Dostęp minimalny (least privilege)</a:t>
            </a:r>
          </a:p>
          <a:p>
            <a:endParaRPr lang="pl-PL" sz="2000" noProof="0" dirty="0"/>
          </a:p>
        </p:txBody>
      </p:sp>
      <p:sp>
        <p:nvSpPr>
          <p:cNvPr id="4111"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4098" name="Picture 2" descr="Wygenerowany obraz">
            <a:extLst>
              <a:ext uri="{FF2B5EF4-FFF2-40B4-BE49-F238E27FC236}">
                <a16:creationId xmlns:a16="http://schemas.microsoft.com/office/drawing/2014/main" id="{8F00E537-E337-9398-90C6-11A04FB3C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 b="3065"/>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915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6CCD4F-E98F-B46D-E490-6913CD126BB1}"/>
            </a:ext>
          </a:extLst>
        </p:cNvPr>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E2C1A238-8FC0-DE28-2C59-FE8F18BEEEA1}"/>
              </a:ext>
            </a:extLst>
          </p:cNvPr>
          <p:cNvSpPr>
            <a:spLocks noGrp="1"/>
          </p:cNvSpPr>
          <p:nvPr>
            <p:ph type="title"/>
          </p:nvPr>
        </p:nvSpPr>
        <p:spPr>
          <a:xfrm>
            <a:off x="793662" y="386930"/>
            <a:ext cx="10066122" cy="1298448"/>
          </a:xfrm>
        </p:spPr>
        <p:txBody>
          <a:bodyPr anchor="b">
            <a:normAutofit/>
          </a:bodyPr>
          <a:lstStyle/>
          <a:p>
            <a:r>
              <a:rPr lang="pl-PL" sz="4100" noProof="0" dirty="0"/>
              <a:t>Zero Trust a cyberprzestępczość – połączenie</a:t>
            </a:r>
          </a:p>
        </p:txBody>
      </p:sp>
      <p:sp>
        <p:nvSpPr>
          <p:cNvPr id="5129" name="Rectangle 512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5131" name="Rectangle 51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6A574FD8-6EB7-FAB5-6982-D609F970ACCF}"/>
              </a:ext>
            </a:extLst>
          </p:cNvPr>
          <p:cNvSpPr>
            <a:spLocks noGrp="1"/>
          </p:cNvSpPr>
          <p:nvPr>
            <p:ph idx="1"/>
          </p:nvPr>
        </p:nvSpPr>
        <p:spPr>
          <a:xfrm>
            <a:off x="793661" y="2599509"/>
            <a:ext cx="4530898" cy="3639450"/>
          </a:xfrm>
        </p:spPr>
        <p:txBody>
          <a:bodyPr anchor="ctr">
            <a:normAutofit/>
          </a:bodyPr>
          <a:lstStyle/>
          <a:p>
            <a:pPr marL="0" indent="0">
              <a:buNone/>
            </a:pPr>
            <a:r>
              <a:rPr lang="pl-PL" sz="2000" noProof="0" dirty="0"/>
              <a:t>Zero Trust minimalizuje skutki działań cyberprzestępców, nawet jeśli pokonają perymetr.</a:t>
            </a:r>
          </a:p>
        </p:txBody>
      </p:sp>
      <p:pic>
        <p:nvPicPr>
          <p:cNvPr id="5122" name="Picture 2" descr="Wygenerowany obraz">
            <a:extLst>
              <a:ext uri="{FF2B5EF4-FFF2-40B4-BE49-F238E27FC236}">
                <a16:creationId xmlns:a16="http://schemas.microsoft.com/office/drawing/2014/main" id="{50D670D6-0246-37A6-D2A6-67C773F9A0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622472"/>
            <a:ext cx="5150277" cy="3437809"/>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13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Tree>
    <p:extLst>
      <p:ext uri="{BB962C8B-B14F-4D97-AF65-F5344CB8AC3E}">
        <p14:creationId xmlns:p14="http://schemas.microsoft.com/office/powerpoint/2010/main" val="38939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D215D6-DD72-26D5-5226-3ED38DF552C9}"/>
            </a:ext>
          </a:extLst>
        </p:cNvPr>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5F1D3FEA-D530-AC14-12D5-7C95C919A5DE}"/>
              </a:ext>
            </a:extLst>
          </p:cNvPr>
          <p:cNvSpPr>
            <a:spLocks noGrp="1"/>
          </p:cNvSpPr>
          <p:nvPr>
            <p:ph type="title"/>
          </p:nvPr>
        </p:nvSpPr>
        <p:spPr>
          <a:xfrm>
            <a:off x="793662" y="386930"/>
            <a:ext cx="10066122" cy="1298448"/>
          </a:xfrm>
        </p:spPr>
        <p:txBody>
          <a:bodyPr anchor="b">
            <a:normAutofit/>
          </a:bodyPr>
          <a:lstStyle/>
          <a:p>
            <a:r>
              <a:rPr lang="pl-PL" sz="4800" noProof="0" dirty="0"/>
              <a:t>Kluczowe komponenty Zero Trust</a:t>
            </a:r>
          </a:p>
        </p:txBody>
      </p:sp>
      <p:sp>
        <p:nvSpPr>
          <p:cNvPr id="6153" name="Rectangle 615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6155" name="Rectangle 615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B201671C-5E26-A67E-A5C4-E63940906AF4}"/>
              </a:ext>
            </a:extLst>
          </p:cNvPr>
          <p:cNvSpPr>
            <a:spLocks noGrp="1"/>
          </p:cNvSpPr>
          <p:nvPr>
            <p:ph idx="1"/>
          </p:nvPr>
        </p:nvSpPr>
        <p:spPr>
          <a:xfrm>
            <a:off x="793661" y="2599509"/>
            <a:ext cx="4530898" cy="3639450"/>
          </a:xfrm>
        </p:spPr>
        <p:txBody>
          <a:bodyPr anchor="ctr">
            <a:normAutofit/>
          </a:bodyPr>
          <a:lstStyle/>
          <a:p>
            <a:r>
              <a:rPr lang="pl-PL" sz="2000" noProof="0" dirty="0"/>
              <a:t>Identyfikacja i uwierzytelnianie</a:t>
            </a:r>
          </a:p>
          <a:p>
            <a:r>
              <a:rPr lang="pl-PL" sz="2000" noProof="0" dirty="0"/>
              <a:t>Kontrola dostępu</a:t>
            </a:r>
          </a:p>
          <a:p>
            <a:r>
              <a:rPr lang="pl-PL" sz="2000" noProof="0" dirty="0"/>
              <a:t>Mikrosegmentacja</a:t>
            </a:r>
          </a:p>
          <a:p>
            <a:r>
              <a:rPr lang="pl-PL" sz="2000" noProof="0" dirty="0"/>
              <a:t>Monitorowanie i analiza</a:t>
            </a:r>
          </a:p>
        </p:txBody>
      </p:sp>
      <p:pic>
        <p:nvPicPr>
          <p:cNvPr id="6146" name="Picture 2" descr="Wygenerowany obraz">
            <a:extLst>
              <a:ext uri="{FF2B5EF4-FFF2-40B4-BE49-F238E27FC236}">
                <a16:creationId xmlns:a16="http://schemas.microsoft.com/office/drawing/2014/main" id="{EA679C53-BA8E-9485-FA14-B4B06F6AF1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622472"/>
            <a:ext cx="5150277" cy="3437809"/>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615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Tree>
    <p:extLst>
      <p:ext uri="{BB962C8B-B14F-4D97-AF65-F5344CB8AC3E}">
        <p14:creationId xmlns:p14="http://schemas.microsoft.com/office/powerpoint/2010/main" val="2367708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45F2E7-78B5-FF79-4EE1-0247F2B478AB}"/>
            </a:ext>
          </a:extLst>
        </p:cNvPr>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569FA766-9B19-178A-35A7-1C3C67FAFC26}"/>
              </a:ext>
            </a:extLst>
          </p:cNvPr>
          <p:cNvSpPr>
            <a:spLocks noGrp="1"/>
          </p:cNvSpPr>
          <p:nvPr>
            <p:ph type="title"/>
          </p:nvPr>
        </p:nvSpPr>
        <p:spPr>
          <a:xfrm>
            <a:off x="645064" y="525982"/>
            <a:ext cx="4282983" cy="1200361"/>
          </a:xfrm>
        </p:spPr>
        <p:txBody>
          <a:bodyPr anchor="b">
            <a:normAutofit/>
          </a:bodyPr>
          <a:lstStyle/>
          <a:p>
            <a:r>
              <a:rPr lang="pl-PL" sz="3100" noProof="0" dirty="0"/>
              <a:t>Weryfikacja użytkownika i urządzenia</a:t>
            </a:r>
          </a:p>
        </p:txBody>
      </p:sp>
      <p:sp>
        <p:nvSpPr>
          <p:cNvPr id="7177" name="Rectangle 717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3" name="Symbol zastępczy zawartości 2">
            <a:extLst>
              <a:ext uri="{FF2B5EF4-FFF2-40B4-BE49-F238E27FC236}">
                <a16:creationId xmlns:a16="http://schemas.microsoft.com/office/drawing/2014/main" id="{943A89F5-2497-5AE2-ABD9-304F3877F9E6}"/>
              </a:ext>
            </a:extLst>
          </p:cNvPr>
          <p:cNvSpPr>
            <a:spLocks noGrp="1"/>
          </p:cNvSpPr>
          <p:nvPr>
            <p:ph idx="1"/>
          </p:nvPr>
        </p:nvSpPr>
        <p:spPr>
          <a:xfrm>
            <a:off x="645066" y="2031101"/>
            <a:ext cx="4282984" cy="3511943"/>
          </a:xfrm>
        </p:spPr>
        <p:txBody>
          <a:bodyPr anchor="ctr">
            <a:normAutofit/>
          </a:bodyPr>
          <a:lstStyle/>
          <a:p>
            <a:r>
              <a:rPr lang="pl-PL" sz="1800" noProof="0" dirty="0"/>
              <a:t>MFA</a:t>
            </a:r>
          </a:p>
          <a:p>
            <a:r>
              <a:rPr lang="pl-PL" sz="1800" noProof="0" dirty="0"/>
              <a:t>Ocena ryzyka urządzenia</a:t>
            </a:r>
          </a:p>
          <a:p>
            <a:r>
              <a:rPr lang="pl-PL" sz="1800" noProof="0" dirty="0"/>
              <a:t>Uwierzytelnianie adaptacyjne</a:t>
            </a:r>
          </a:p>
          <a:p>
            <a:endParaRPr lang="pl-PL" sz="1800" noProof="0" dirty="0"/>
          </a:p>
        </p:txBody>
      </p:sp>
      <p:sp>
        <p:nvSpPr>
          <p:cNvPr id="7179" name="Rectangle 717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7181" name="Rectangle 718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7183" name="Rectangle 718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7170" name="Picture 2">
            <a:extLst>
              <a:ext uri="{FF2B5EF4-FFF2-40B4-BE49-F238E27FC236}">
                <a16:creationId xmlns:a16="http://schemas.microsoft.com/office/drawing/2014/main" id="{3C8A80AE-E7BE-6DB4-D0F0-7EC9E4A7FA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738" y="1434214"/>
            <a:ext cx="5628018" cy="375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078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DC6592-5D49-8596-2689-6DE1A2962B41}"/>
            </a:ext>
          </a:extLst>
        </p:cNvPr>
        <p:cNvGrpSpPr/>
        <p:nvPr/>
      </p:nvGrpSpPr>
      <p:grpSpPr>
        <a:xfrm>
          <a:off x="0" y="0"/>
          <a:ext cx="0" cy="0"/>
          <a:chOff x="0" y="0"/>
          <a:chExt cx="0" cy="0"/>
        </a:xfrm>
      </p:grpSpPr>
      <p:sp useBgFill="1">
        <p:nvSpPr>
          <p:cNvPr id="8210" name="Rectangle 8198">
            <a:extLst>
              <a:ext uri="{FF2B5EF4-FFF2-40B4-BE49-F238E27FC236}">
                <a16:creationId xmlns:a16="http://schemas.microsoft.com/office/drawing/2014/main" id="{DCF72F19-1473-448C-AA14-0CB8AA374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sp>
        <p:nvSpPr>
          <p:cNvPr id="2" name="Tytuł 1">
            <a:extLst>
              <a:ext uri="{FF2B5EF4-FFF2-40B4-BE49-F238E27FC236}">
                <a16:creationId xmlns:a16="http://schemas.microsoft.com/office/drawing/2014/main" id="{EF0FB029-61B7-8BFC-1748-6F4FAEB4A286}"/>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pl-PL" sz="4200" noProof="0" dirty="0"/>
              <a:t>Mikrosegmentacja sieci</a:t>
            </a:r>
          </a:p>
        </p:txBody>
      </p:sp>
      <p:sp>
        <p:nvSpPr>
          <p:cNvPr id="3" name="Symbol zastępczy zawartości 2">
            <a:extLst>
              <a:ext uri="{FF2B5EF4-FFF2-40B4-BE49-F238E27FC236}">
                <a16:creationId xmlns:a16="http://schemas.microsoft.com/office/drawing/2014/main" id="{1C0C1125-411E-C839-0B2F-DC4EA993557F}"/>
              </a:ext>
            </a:extLst>
          </p:cNvPr>
          <p:cNvSpPr>
            <a:spLocks noGrp="1"/>
          </p:cNvSpPr>
          <p:nvPr>
            <p:ph idx="1"/>
          </p:nvPr>
        </p:nvSpPr>
        <p:spPr>
          <a:xfrm>
            <a:off x="599609" y="4685288"/>
            <a:ext cx="4171994" cy="1035781"/>
          </a:xfrm>
        </p:spPr>
        <p:txBody>
          <a:bodyPr vert="horz" lIns="91440" tIns="45720" rIns="91440" bIns="45720" rtlCol="0">
            <a:normAutofit/>
          </a:bodyPr>
          <a:lstStyle/>
          <a:p>
            <a:pPr marL="0" indent="0">
              <a:buNone/>
            </a:pPr>
            <a:r>
              <a:rPr lang="pl-PL" sz="2200" noProof="0" dirty="0"/>
              <a:t>Podział sieci na strefy, ograniczanie „lateral movement” atakującego.</a:t>
            </a:r>
          </a:p>
        </p:txBody>
      </p:sp>
      <p:grpSp>
        <p:nvGrpSpPr>
          <p:cNvPr id="8211" name="Group 820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8212" name="Straight Connector 820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213" name="Rectangle 820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grpSp>
      <p:sp>
        <p:nvSpPr>
          <p:cNvPr id="8205" name="Rectangle 820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noProof="0" dirty="0"/>
          </a:p>
        </p:txBody>
      </p:sp>
      <p:pic>
        <p:nvPicPr>
          <p:cNvPr id="8194" name="Picture 2" descr="Wygenerowany obraz">
            <a:extLst>
              <a:ext uri="{FF2B5EF4-FFF2-40B4-BE49-F238E27FC236}">
                <a16:creationId xmlns:a16="http://schemas.microsoft.com/office/drawing/2014/main" id="{C281FB83-B95B-3317-40A4-A5387BEBB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6" b="2"/>
          <a:stretch>
            <a:fillRect/>
          </a:stretch>
        </p:blipFill>
        <p:spPr bwMode="auto">
          <a:xfrm>
            <a:off x="5640572" y="557360"/>
            <a:ext cx="5608830" cy="563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290360"/>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2742</TotalTime>
  <Words>4586</Words>
  <Application>Microsoft Macintosh PowerPoint</Application>
  <PresentationFormat>Panoramiczny</PresentationFormat>
  <Paragraphs>208</Paragraphs>
  <Slides>23</Slides>
  <Notes>22</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23</vt:i4>
      </vt:variant>
    </vt:vector>
  </HeadingPairs>
  <TitlesOfParts>
    <vt:vector size="28" baseType="lpstr">
      <vt:lpstr>Aptos</vt:lpstr>
      <vt:lpstr>Aptos Display</vt:lpstr>
      <vt:lpstr>Arial</vt:lpstr>
      <vt:lpstr>Calibri</vt:lpstr>
      <vt:lpstr>Motyw pakietu Office</vt:lpstr>
      <vt:lpstr>Zero Trust jako odpowiedź na cyberprzestępczość   Jak chronić organizacje przed współczesnymi zagrożeniami?</vt:lpstr>
      <vt:lpstr>Cel prezentacji</vt:lpstr>
      <vt:lpstr>Rosnące zagrożenia cyberprzestępczością</vt:lpstr>
      <vt:lpstr>Tradycyjny model bezpieczeństwa  – dlaczego nie działa?</vt:lpstr>
      <vt:lpstr>Założenia architektury Zero Trust</vt:lpstr>
      <vt:lpstr>Zero Trust a cyberprzestępczość – połączenie</vt:lpstr>
      <vt:lpstr>Kluczowe komponenty Zero Trust</vt:lpstr>
      <vt:lpstr>Weryfikacja użytkownika i urządzenia</vt:lpstr>
      <vt:lpstr>Mikrosegmentacja sieci</vt:lpstr>
      <vt:lpstr>Least Privilege Access</vt:lpstr>
      <vt:lpstr>Monitorowanie i analiza (SOC)</vt:lpstr>
      <vt:lpstr>Automatyzacja w Zero Trust</vt:lpstr>
      <vt:lpstr>Wdrożenie Zero Trust – krok po kroku</vt:lpstr>
      <vt:lpstr>Najczęstsze wyzwania przy wdrożeniu</vt:lpstr>
      <vt:lpstr>Narzędzia wspierające Zero Trust</vt:lpstr>
      <vt:lpstr>Jak Zero Trust zmienia rolę SOC?</vt:lpstr>
      <vt:lpstr>Wsparcie dla informatyki śledczej</vt:lpstr>
      <vt:lpstr>Zero Trust a reakcja na incydenty</vt:lpstr>
      <vt:lpstr>Współpraca z policją i służbami</vt:lpstr>
      <vt:lpstr>Przyszłość Zero Trust</vt:lpstr>
      <vt:lpstr>Najważniejsze wnioski</vt:lpstr>
      <vt:lpstr>Kontakt i materiały dodatkowe</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Tomasz Janczewski</dc:creator>
  <cp:lastModifiedBy>Tomasz Janczewski</cp:lastModifiedBy>
  <cp:revision>15</cp:revision>
  <dcterms:created xsi:type="dcterms:W3CDTF">2025-05-21T12:05:49Z</dcterms:created>
  <dcterms:modified xsi:type="dcterms:W3CDTF">2025-05-23T09:48:42Z</dcterms:modified>
</cp:coreProperties>
</file>